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4"/>
  </p:notesMasterIdLst>
  <p:sldIdLst>
    <p:sldId id="256" r:id="rId2"/>
    <p:sldId id="257" r:id="rId3"/>
    <p:sldId id="264" r:id="rId4"/>
    <p:sldId id="265" r:id="rId5"/>
    <p:sldId id="266" r:id="rId6"/>
    <p:sldId id="267" r:id="rId7"/>
    <p:sldId id="269" r:id="rId8"/>
    <p:sldId id="270" r:id="rId9"/>
    <p:sldId id="274" r:id="rId10"/>
    <p:sldId id="281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319" r:id="rId19"/>
    <p:sldId id="295" r:id="rId20"/>
    <p:sldId id="296" r:id="rId21"/>
    <p:sldId id="297" r:id="rId22"/>
    <p:sldId id="298" r:id="rId23"/>
    <p:sldId id="318" r:id="rId24"/>
    <p:sldId id="397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17" r:id="rId44"/>
    <p:sldId id="344" r:id="rId45"/>
    <p:sldId id="345" r:id="rId46"/>
    <p:sldId id="346" r:id="rId47"/>
    <p:sldId id="347" r:id="rId48"/>
    <p:sldId id="348" r:id="rId49"/>
    <p:sldId id="398" r:id="rId50"/>
    <p:sldId id="399" r:id="rId51"/>
    <p:sldId id="349" r:id="rId52"/>
    <p:sldId id="350" r:id="rId53"/>
    <p:sldId id="351" r:id="rId54"/>
    <p:sldId id="352" r:id="rId55"/>
    <p:sldId id="353" r:id="rId56"/>
    <p:sldId id="354" r:id="rId57"/>
    <p:sldId id="400" r:id="rId58"/>
    <p:sldId id="355" r:id="rId59"/>
    <p:sldId id="356" r:id="rId60"/>
    <p:sldId id="359" r:id="rId61"/>
    <p:sldId id="358" r:id="rId62"/>
    <p:sldId id="357" r:id="rId63"/>
    <p:sldId id="360" r:id="rId64"/>
    <p:sldId id="361" r:id="rId65"/>
    <p:sldId id="362" r:id="rId66"/>
    <p:sldId id="363" r:id="rId67"/>
    <p:sldId id="364" r:id="rId68"/>
    <p:sldId id="365" r:id="rId69"/>
    <p:sldId id="366" r:id="rId70"/>
    <p:sldId id="367" r:id="rId71"/>
    <p:sldId id="368" r:id="rId72"/>
    <p:sldId id="369" r:id="rId73"/>
    <p:sldId id="370" r:id="rId74"/>
    <p:sldId id="371" r:id="rId75"/>
    <p:sldId id="372" r:id="rId76"/>
    <p:sldId id="373" r:id="rId77"/>
    <p:sldId id="374" r:id="rId78"/>
    <p:sldId id="375" r:id="rId79"/>
    <p:sldId id="376" r:id="rId80"/>
    <p:sldId id="336" r:id="rId81"/>
    <p:sldId id="334" r:id="rId82"/>
    <p:sldId id="335" r:id="rId83"/>
    <p:sldId id="377" r:id="rId84"/>
    <p:sldId id="378" r:id="rId85"/>
    <p:sldId id="379" r:id="rId86"/>
    <p:sldId id="380" r:id="rId87"/>
    <p:sldId id="381" r:id="rId88"/>
    <p:sldId id="382" r:id="rId89"/>
    <p:sldId id="383" r:id="rId90"/>
    <p:sldId id="384" r:id="rId91"/>
    <p:sldId id="385" r:id="rId92"/>
    <p:sldId id="386" r:id="rId93"/>
    <p:sldId id="387" r:id="rId94"/>
    <p:sldId id="388" r:id="rId95"/>
    <p:sldId id="389" r:id="rId96"/>
    <p:sldId id="390" r:id="rId97"/>
    <p:sldId id="391" r:id="rId98"/>
    <p:sldId id="392" r:id="rId99"/>
    <p:sldId id="393" r:id="rId100"/>
    <p:sldId id="394" r:id="rId101"/>
    <p:sldId id="395" r:id="rId102"/>
    <p:sldId id="396" r:id="rId10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4C3C2611-4C71-4FC5-86AE-919BDF0F9419}" styleName=""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940"/>
    <p:restoredTop sz="94626"/>
  </p:normalViewPr>
  <p:slideViewPr>
    <p:cSldViewPr snapToGrid="0" snapToObjects="1">
      <p:cViewPr varScale="1">
        <p:scale>
          <a:sx n="110" d="100"/>
          <a:sy n="110" d="100"/>
        </p:scale>
        <p:origin x="19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" name="Shape 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j-lt"/>
        <a:ea typeface="+mj-ea"/>
        <a:cs typeface="+mj-cs"/>
        <a:sym typeface="Calibri"/>
      </a:defRPr>
    </a:lvl1pPr>
    <a:lvl2pPr indent="2286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2pPr>
    <a:lvl3pPr indent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3pPr>
    <a:lvl4pPr indent="6858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4pPr>
    <a:lvl5pPr indent="9144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5pPr>
    <a:lvl6pPr indent="11430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6pPr>
    <a:lvl7pPr indent="13716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7pPr>
    <a:lvl8pPr indent="1600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8pPr>
    <a:lvl9pPr indent="18288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9pPr>
          </a:lstStyle>
          <a:p>
            <a:fld id="{F95CAA4E-04F2-3E43-8358-7972FB49D2C5}" type="slidenum">
              <a:rPr lang="en-US" altLang="zh-CN">
                <a:latin typeface="Calibri" charset="0"/>
              </a:rPr>
              <a:t>45</a:t>
            </a:fld>
            <a:endParaRPr lang="en-US" altLang="zh-CN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幻灯片图像占位符 1">
            <a:extLst>
              <a:ext uri="{FF2B5EF4-FFF2-40B4-BE49-F238E27FC236}">
                <a16:creationId xmlns:a16="http://schemas.microsoft.com/office/drawing/2014/main" id="{1AED9D4D-7785-264D-816F-167DBA5EC11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2" name="备注占位符 2">
            <a:extLst>
              <a:ext uri="{FF2B5EF4-FFF2-40B4-BE49-F238E27FC236}">
                <a16:creationId xmlns:a16="http://schemas.microsoft.com/office/drawing/2014/main" id="{46F8245F-F0F7-6743-8FE4-995AA71D05B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23" name="灯片编号占位符 3">
            <a:extLst>
              <a:ext uri="{FF2B5EF4-FFF2-40B4-BE49-F238E27FC236}">
                <a16:creationId xmlns:a16="http://schemas.microsoft.com/office/drawing/2014/main" id="{69C0C1D1-EE49-E14A-A230-B6C6208C3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1CD360E-A40E-3749-98BD-BA09DA0F6880}" type="slidenum">
              <a:rPr lang="en-US" altLang="zh-CN">
                <a:latin typeface="Calibri" panose="020F0502020204030204" pitchFamily="34" charset="0"/>
              </a:rPr>
              <a:pPr/>
              <a:t>88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幻灯片图像占位符 1">
            <a:extLst>
              <a:ext uri="{FF2B5EF4-FFF2-40B4-BE49-F238E27FC236}">
                <a16:creationId xmlns:a16="http://schemas.microsoft.com/office/drawing/2014/main" id="{986D82BF-1B9E-FF40-827E-4FD1FED74AD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0" name="备注占位符 2">
            <a:extLst>
              <a:ext uri="{FF2B5EF4-FFF2-40B4-BE49-F238E27FC236}">
                <a16:creationId xmlns:a16="http://schemas.microsoft.com/office/drawing/2014/main" id="{DD03AD0B-9048-6D49-9253-00264AA95E4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71" name="灯片编号占位符 3">
            <a:extLst>
              <a:ext uri="{FF2B5EF4-FFF2-40B4-BE49-F238E27FC236}">
                <a16:creationId xmlns:a16="http://schemas.microsoft.com/office/drawing/2014/main" id="{55F23E81-48FE-894E-8929-06EA544F80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B104E05-97E3-A84C-8C78-60B0FEA435E5}" type="slidenum">
              <a:rPr lang="en-US" altLang="zh-CN">
                <a:latin typeface="Calibri" panose="020F0502020204030204" pitchFamily="34" charset="0"/>
              </a:rPr>
              <a:pPr/>
              <a:t>89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幻灯片图像占位符 1">
            <a:extLst>
              <a:ext uri="{FF2B5EF4-FFF2-40B4-BE49-F238E27FC236}">
                <a16:creationId xmlns:a16="http://schemas.microsoft.com/office/drawing/2014/main" id="{F2484F9E-FC51-494F-A743-43A7FCA458E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备注占位符 2">
            <a:extLst>
              <a:ext uri="{FF2B5EF4-FFF2-40B4-BE49-F238E27FC236}">
                <a16:creationId xmlns:a16="http://schemas.microsoft.com/office/drawing/2014/main" id="{60E1DE6A-C56A-1241-8133-97802D6B7E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19" name="灯片编号占位符 3">
            <a:extLst>
              <a:ext uri="{FF2B5EF4-FFF2-40B4-BE49-F238E27FC236}">
                <a16:creationId xmlns:a16="http://schemas.microsoft.com/office/drawing/2014/main" id="{AD2FAE4B-F33C-2346-B3B3-A222DFC2C2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FDB61F0-8F5A-2F4A-9187-12672DB69FB5}" type="slidenum">
              <a:rPr lang="en-US" altLang="zh-CN">
                <a:latin typeface="Calibri" panose="020F0502020204030204" pitchFamily="34" charset="0"/>
              </a:rPr>
              <a:pPr/>
              <a:t>90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幻灯片图像占位符 1">
            <a:extLst>
              <a:ext uri="{FF2B5EF4-FFF2-40B4-BE49-F238E27FC236}">
                <a16:creationId xmlns:a16="http://schemas.microsoft.com/office/drawing/2014/main" id="{82BC9452-01A4-2F4A-A812-18C61FDA310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6" name="备注占位符 2">
            <a:extLst>
              <a:ext uri="{FF2B5EF4-FFF2-40B4-BE49-F238E27FC236}">
                <a16:creationId xmlns:a16="http://schemas.microsoft.com/office/drawing/2014/main" id="{2915C50C-6B4B-8D4E-9EC1-86F6131F240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67" name="灯片编号占位符 3">
            <a:extLst>
              <a:ext uri="{FF2B5EF4-FFF2-40B4-BE49-F238E27FC236}">
                <a16:creationId xmlns:a16="http://schemas.microsoft.com/office/drawing/2014/main" id="{2B38436E-2CD7-8249-807E-7C8FCFB2C0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0D9CC72-BE3D-C445-A3AB-659CF042B21C}" type="slidenum">
              <a:rPr lang="en-US" altLang="zh-CN">
                <a:latin typeface="Calibri" panose="020F0502020204030204" pitchFamily="34" charset="0"/>
              </a:rPr>
              <a:pPr/>
              <a:t>91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9pPr>
          </a:lstStyle>
          <a:p>
            <a:fld id="{8EAB5AD5-8258-A645-A6B0-E87E2D8267AE}" type="slidenum">
              <a:rPr lang="en-US" altLang="zh-CN">
                <a:latin typeface="Calibri" charset="0"/>
              </a:rPr>
              <a:t>47</a:t>
            </a:fld>
            <a:endParaRPr lang="en-US" altLang="zh-CN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9pPr>
          </a:lstStyle>
          <a:p>
            <a:fld id="{D740BF71-A0B6-9747-BAF0-844598146050}" type="slidenum">
              <a:rPr lang="en-US" altLang="zh-CN">
                <a:latin typeface="Calibri" charset="0"/>
              </a:rPr>
              <a:t>58</a:t>
            </a:fld>
            <a:endParaRPr lang="en-US" altLang="zh-CN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9pPr>
          </a:lstStyle>
          <a:p>
            <a:fld id="{59D8F162-3EAA-1248-B648-DE14A73D81F8}" type="slidenum">
              <a:rPr lang="en-US" altLang="zh-CN">
                <a:latin typeface="Calibri" charset="0"/>
              </a:rPr>
              <a:t>71</a:t>
            </a:fld>
            <a:endParaRPr lang="en-US" altLang="zh-CN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9pPr>
          </a:lstStyle>
          <a:p>
            <a:fld id="{59D8F162-3EAA-1248-B648-DE14A73D81F8}" type="slidenum">
              <a:rPr lang="en-US" altLang="zh-CN">
                <a:latin typeface="Calibri" charset="0"/>
              </a:rPr>
              <a:t>72</a:t>
            </a:fld>
            <a:endParaRPr lang="en-US" altLang="zh-CN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9pPr>
          </a:lstStyle>
          <a:p>
            <a:fld id="{59D8F162-3EAA-1248-B648-DE14A73D81F8}" type="slidenum">
              <a:rPr lang="en-US" altLang="zh-CN">
                <a:latin typeface="Calibri" charset="0"/>
              </a:rPr>
              <a:t>73</a:t>
            </a:fld>
            <a:endParaRPr lang="en-US" altLang="zh-CN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幻灯片图像占位符 1">
            <a:extLst>
              <a:ext uri="{FF2B5EF4-FFF2-40B4-BE49-F238E27FC236}">
                <a16:creationId xmlns:a16="http://schemas.microsoft.com/office/drawing/2014/main" id="{FB9F3651-D3B2-504E-A83E-49D0318FC00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4" name="备注占位符 2">
            <a:extLst>
              <a:ext uri="{FF2B5EF4-FFF2-40B4-BE49-F238E27FC236}">
                <a16:creationId xmlns:a16="http://schemas.microsoft.com/office/drawing/2014/main" id="{B86E0708-BDED-6247-9E31-9989D842E22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55" name="灯片编号占位符 3">
            <a:extLst>
              <a:ext uri="{FF2B5EF4-FFF2-40B4-BE49-F238E27FC236}">
                <a16:creationId xmlns:a16="http://schemas.microsoft.com/office/drawing/2014/main" id="{BEE03B92-8359-A04E-807A-944B6139A2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B94EA0F-AA10-C844-A3CD-8F7965EB92C1}" type="slidenum">
              <a:rPr lang="en-US" altLang="zh-CN">
                <a:latin typeface="Calibri" panose="020F0502020204030204" pitchFamily="34" charset="0"/>
              </a:rPr>
              <a:pPr/>
              <a:t>84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幻灯片图像占位符 1">
            <a:extLst>
              <a:ext uri="{FF2B5EF4-FFF2-40B4-BE49-F238E27FC236}">
                <a16:creationId xmlns:a16="http://schemas.microsoft.com/office/drawing/2014/main" id="{89A1AD46-9664-7D47-A1F4-92609EECBA8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备注占位符 2">
            <a:extLst>
              <a:ext uri="{FF2B5EF4-FFF2-40B4-BE49-F238E27FC236}">
                <a16:creationId xmlns:a16="http://schemas.microsoft.com/office/drawing/2014/main" id="{10761ED9-E2CA-AB4B-B8FD-47FC9E1F05C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27" name="灯片编号占位符 3">
            <a:extLst>
              <a:ext uri="{FF2B5EF4-FFF2-40B4-BE49-F238E27FC236}">
                <a16:creationId xmlns:a16="http://schemas.microsoft.com/office/drawing/2014/main" id="{E8461C11-39DB-F74E-8F7D-6F594A2ADE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5916D75-7961-734B-97A5-8D9AA5E1EA5D}" type="slidenum">
              <a:rPr lang="en-US" altLang="zh-CN">
                <a:latin typeface="Calibri" panose="020F0502020204030204" pitchFamily="34" charset="0"/>
              </a:rPr>
              <a:pPr/>
              <a:t>86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>
            <a:extLst>
              <a:ext uri="{FF2B5EF4-FFF2-40B4-BE49-F238E27FC236}">
                <a16:creationId xmlns:a16="http://schemas.microsoft.com/office/drawing/2014/main" id="{4BE9FA46-5622-6948-B409-4B611C3896A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4" name="备注占位符 2">
            <a:extLst>
              <a:ext uri="{FF2B5EF4-FFF2-40B4-BE49-F238E27FC236}">
                <a16:creationId xmlns:a16="http://schemas.microsoft.com/office/drawing/2014/main" id="{77A91ACF-0E71-8F4B-9CF7-6489141F4A0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75" name="灯片编号占位符 3">
            <a:extLst>
              <a:ext uri="{FF2B5EF4-FFF2-40B4-BE49-F238E27FC236}">
                <a16:creationId xmlns:a16="http://schemas.microsoft.com/office/drawing/2014/main" id="{B80DB56A-2309-E14D-8F4F-6B5929D9C3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5382009-B255-7F46-A133-2C0028CB3474}" type="slidenum">
              <a:rPr lang="en-US" altLang="zh-CN">
                <a:latin typeface="Calibri" panose="020F0502020204030204" pitchFamily="34" charset="0"/>
              </a:rPr>
              <a:pPr/>
              <a:t>87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E3F6F2-9D01-A549-8954-0D0D38E0EDE7}" type="datetimeFigureOut">
              <a:rPr lang="en-US"/>
              <a:t>11/29/21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32EF04-AECB-414C-A42E-4D822DD74F98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7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4572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9144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13716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18288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40" marR="0" indent="-32004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函数式编程原理  Lecture 3"/>
          <p:cNvSpPr txBox="1">
            <a:spLocks noGrp="1"/>
          </p:cNvSpPr>
          <p:nvPr>
            <p:ph type="title" idx="4294967295"/>
          </p:nvPr>
        </p:nvSpPr>
        <p:spPr>
          <a:xfrm>
            <a:off x="1509712" y="1797050"/>
            <a:ext cx="9144001" cy="23876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ctr" defTabSz="795020">
              <a:defRPr sz="5220">
                <a:latin typeface="黑体"/>
                <a:ea typeface="黑体"/>
                <a:cs typeface="黑体"/>
                <a:sym typeface="黑体"/>
              </a:defRPr>
            </a:pPr>
            <a:r>
              <a:t>函数式编程原理</a:t>
            </a:r>
            <a:br/>
            <a:br/>
            <a:r>
              <a: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Lecture 3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求值符号的使用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求值符号的使用</a:t>
            </a:r>
          </a:p>
        </p:txBody>
      </p:sp>
      <p:sp>
        <p:nvSpPr>
          <p:cNvPr id="120" name="e =&gt; e’ 一次推导…"/>
          <p:cNvSpPr txBox="1">
            <a:spLocks noGrp="1"/>
          </p:cNvSpPr>
          <p:nvPr>
            <p:ph type="body" sz="quarter" idx="4294967295"/>
          </p:nvPr>
        </p:nvSpPr>
        <p:spPr>
          <a:xfrm>
            <a:off x="838200" y="1497012"/>
            <a:ext cx="4819650" cy="17033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14300" indent="-114300" defTabSz="457200">
              <a:spcBef>
                <a:spcPts val="500"/>
              </a:spcBef>
              <a:defRPr sz="16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e =&gt; e’	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一次推导</a:t>
            </a:r>
          </a:p>
          <a:p>
            <a:pPr marL="114300" indent="-114300" defTabSz="457200">
              <a:spcBef>
                <a:spcPts val="500"/>
              </a:spcBef>
              <a:defRPr sz="16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e =&gt;* e’	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 有限次推导</a:t>
            </a:r>
          </a:p>
          <a:p>
            <a:pPr marL="114300" indent="-114300" defTabSz="457200">
              <a:spcBef>
                <a:spcPts val="500"/>
              </a:spcBef>
              <a:defRPr sz="16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e =&gt;</a:t>
            </a:r>
            <a:r>
              <a:rPr baseline="28000"/>
              <a:t>+</a:t>
            </a:r>
            <a:r>
              <a:t> e’	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 至少一次推导</a:t>
            </a:r>
            <a:br>
              <a:rPr>
                <a:latin typeface="黑体"/>
                <a:ea typeface="黑体"/>
                <a:cs typeface="黑体"/>
                <a:sym typeface="黑体"/>
              </a:rPr>
            </a:br>
            <a:br>
              <a:rPr>
                <a:latin typeface="黑体"/>
                <a:ea typeface="黑体"/>
                <a:cs typeface="黑体"/>
                <a:sym typeface="黑体"/>
              </a:rPr>
            </a:br>
            <a:br>
              <a:rPr>
                <a:latin typeface="黑体"/>
                <a:ea typeface="黑体"/>
                <a:cs typeface="黑体"/>
                <a:sym typeface="黑体"/>
              </a:rPr>
            </a:br>
            <a:endParaRPr>
              <a:latin typeface="黑体"/>
              <a:ea typeface="黑体"/>
              <a:cs typeface="黑体"/>
              <a:sym typeface="黑体"/>
            </a:endParaRPr>
          </a:p>
        </p:txBody>
      </p:sp>
      <p:sp>
        <p:nvSpPr>
          <p:cNvPr id="121" name="如：fun f(x:int):int = f x…"/>
          <p:cNvSpPr txBox="1"/>
          <p:nvPr/>
        </p:nvSpPr>
        <p:spPr>
          <a:xfrm>
            <a:off x="833437" y="3392487"/>
            <a:ext cx="4995863" cy="609973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90204"/>
              <a:buChar char="•"/>
              <a:defRPr sz="32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如：</a:t>
            </a:r>
            <a:r>
              <a:rPr>
                <a:solidFill>
                  <a:srgbClr val="0033CC"/>
                </a:solidFill>
              </a:rPr>
              <a:t>fun f(x:int):int = f x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defRPr sz="3200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</a:t>
            </a:r>
            <a:r>
              <a:rPr>
                <a:solidFill>
                  <a:srgbClr val="000000"/>
                </a:solidFill>
              </a:rPr>
              <a:t>f 0 =&gt;</a:t>
            </a:r>
            <a:r>
              <a:rPr baseline="30000">
                <a:solidFill>
                  <a:srgbClr val="000000"/>
                </a:solidFill>
              </a:rPr>
              <a:t>+</a:t>
            </a:r>
            <a:r>
              <a:rPr>
                <a:solidFill>
                  <a:srgbClr val="000000"/>
                </a:solidFill>
              </a:rPr>
              <a:t> (fn x =&gt; f x) 0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	     =&gt;* [x:0] f x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	     =&gt;* f 0</a:t>
            </a:r>
            <a:br>
              <a:rPr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defRPr sz="32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因此：</a:t>
            </a:r>
            <a:r>
              <a:t>f 0 =&gt;</a:t>
            </a:r>
            <a:r>
              <a:rPr baseline="30000"/>
              <a:t>+</a:t>
            </a:r>
            <a:r>
              <a:t> f 0</a:t>
            </a:r>
            <a:br/>
            <a:r>
              <a:t>		   (f 0) ↑</a:t>
            </a:r>
            <a:br/>
            <a:br/>
            <a:br/>
            <a:br/>
            <a:br/>
            <a:br/>
            <a:endParaRPr/>
          </a:p>
        </p:txBody>
      </p:sp>
      <p:sp>
        <p:nvSpPr>
          <p:cNvPr id="122" name="=&gt;和=&gt;*可以精确反映程序行为…"/>
          <p:cNvSpPr txBox="1"/>
          <p:nvPr/>
        </p:nvSpPr>
        <p:spPr>
          <a:xfrm>
            <a:off x="5829300" y="1497012"/>
            <a:ext cx="6115050" cy="4330506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90204"/>
              <a:buChar char="•"/>
              <a:defRPr sz="32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=&gt;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和</a:t>
            </a:r>
            <a:r>
              <a:t>=&gt;*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可以精确反映程序行为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90204"/>
              <a:buChar char="•"/>
              <a:defRPr sz="32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某些时候</a:t>
            </a:r>
            <a:r>
              <a:t>,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计算顺序可以忽略</a:t>
            </a:r>
            <a:r>
              <a:t>,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如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defRPr sz="3200">
                <a:solidFill>
                  <a:srgbClr val="0033CC"/>
                </a:solidFill>
              </a:defRPr>
            </a:pPr>
            <a:r>
              <a:t>For all e</a:t>
            </a:r>
            <a:r>
              <a:rPr baseline="-25000"/>
              <a:t>1</a:t>
            </a:r>
            <a:r>
              <a:t>, e</a:t>
            </a:r>
            <a:r>
              <a:rPr baseline="-25000"/>
              <a:t>2</a:t>
            </a:r>
            <a:r>
              <a:t> : int and all v:int</a:t>
            </a:r>
            <a:br/>
            <a:r>
              <a:t>if e</a:t>
            </a:r>
            <a:r>
              <a:rPr baseline="-25000"/>
              <a:t>1</a:t>
            </a:r>
            <a:r>
              <a:t> + e</a:t>
            </a:r>
            <a:r>
              <a:rPr baseline="-25000"/>
              <a:t>2</a:t>
            </a:r>
            <a:r>
              <a:t> =&gt;* v then e</a:t>
            </a:r>
            <a:r>
              <a:rPr baseline="-25000"/>
              <a:t>2</a:t>
            </a:r>
            <a:r>
              <a:t> + e</a:t>
            </a:r>
            <a:r>
              <a:rPr baseline="-25000"/>
              <a:t>1</a:t>
            </a:r>
            <a:r>
              <a:t> =&gt;* v</a:t>
            </a:r>
            <a:br/>
            <a:br/>
            <a:r>
              <a:rPr>
                <a:solidFill>
                  <a:srgbClr val="000000"/>
                </a:solidFill>
                <a:latin typeface="黑体"/>
                <a:ea typeface="黑体"/>
                <a:cs typeface="黑体"/>
                <a:sym typeface="黑体"/>
              </a:rPr>
              <a:t>此时</a:t>
            </a:r>
            <a:r>
              <a:rPr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,</a:t>
            </a:r>
            <a:r>
              <a:rPr>
                <a:solidFill>
                  <a:srgbClr val="000000"/>
                </a:solidFill>
                <a:latin typeface="黑体"/>
                <a:ea typeface="黑体"/>
                <a:cs typeface="黑体"/>
                <a:sym typeface="黑体"/>
              </a:rPr>
              <a:t>我们关注计算结果多于计算过程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1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 fill="hold"/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 fill="hold"/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1" build="p" animBg="1" advAuto="0"/>
      <p:bldP spid="121" grpId="2" build="p" bldLvl="5" animBg="1" advAuto="0"/>
      <p:bldP spid="122" grpId="3" animBg="1" advAuto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>
            <a:extLst>
              <a:ext uri="{FF2B5EF4-FFF2-40B4-BE49-F238E27FC236}">
                <a16:creationId xmlns:a16="http://schemas.microsoft.com/office/drawing/2014/main" id="{131FA801-2E3C-3B4B-881C-57CAC5556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87" y="28351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 altLang="zh-CN" dirty="0" err="1">
                <a:latin typeface="+mn-lt"/>
                <a:ea typeface="黑体" pitchFamily="2" charset="-122"/>
                <a:cs typeface="Arial" pitchFamily="34" charset="0"/>
              </a:rPr>
              <a:t>SplitAt</a:t>
            </a:r>
            <a:r>
              <a:rPr lang="zh-CN" altLang="en-US" dirty="0">
                <a:latin typeface="+mn-lt"/>
                <a:ea typeface="黑体" pitchFamily="2" charset="-122"/>
                <a:cs typeface="Arial" pitchFamily="34" charset="0"/>
              </a:rPr>
              <a:t>函数的</a:t>
            </a:r>
            <a:r>
              <a:rPr lang="en-US" altLang="zh-CN" dirty="0">
                <a:latin typeface="+mn-lt"/>
                <a:ea typeface="黑体" pitchFamily="2" charset="-122"/>
                <a:cs typeface="Arial" pitchFamily="34" charset="0"/>
              </a:rPr>
              <a:t>span</a:t>
            </a:r>
            <a:endParaRPr lang="zh-CN" altLang="en-US" dirty="0">
              <a:latin typeface="+mn-lt"/>
              <a:ea typeface="黑体" pitchFamily="2" charset="-122"/>
              <a:cs typeface="Arial" pitchFamily="34" charset="0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64F4A7E-5241-AC47-AF8F-829C0D45D5D1}"/>
              </a:ext>
            </a:extLst>
          </p:cNvPr>
          <p:cNvSpPr txBox="1">
            <a:spLocks/>
          </p:cNvSpPr>
          <p:nvPr/>
        </p:nvSpPr>
        <p:spPr bwMode="auto">
          <a:xfrm>
            <a:off x="103187" y="1987550"/>
            <a:ext cx="8997269" cy="207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r>
              <a:rPr lang="en-US" altLang="zh-CN" sz="2800" b="1" dirty="0">
                <a:solidFill>
                  <a:srgbClr val="0033CC"/>
                </a:solidFill>
                <a:latin typeface="+mn-lt"/>
              </a:rPr>
              <a:t>fun</a:t>
            </a:r>
            <a:r>
              <a:rPr lang="en-US" altLang="zh-CN" sz="2800" dirty="0">
                <a:solidFill>
                  <a:srgbClr val="0033CC"/>
                </a:solidFill>
                <a:latin typeface="+mn-lt"/>
              </a:rPr>
              <a:t> </a:t>
            </a:r>
            <a:r>
              <a:rPr lang="en-US" altLang="zh-CN" sz="2800" dirty="0" err="1">
                <a:solidFill>
                  <a:srgbClr val="0033CC"/>
                </a:solidFill>
                <a:latin typeface="+mn-lt"/>
              </a:rPr>
              <a:t>SplitAt</a:t>
            </a:r>
            <a:r>
              <a:rPr lang="en-US" altLang="zh-CN" sz="2800" dirty="0">
                <a:solidFill>
                  <a:srgbClr val="0033CC"/>
                </a:solidFill>
                <a:latin typeface="+mn-lt"/>
              </a:rPr>
              <a:t>(y, Empty) = (Empty, Empty)</a:t>
            </a:r>
            <a:br>
              <a:rPr lang="en-US" altLang="zh-CN" sz="2800" dirty="0">
                <a:solidFill>
                  <a:srgbClr val="0033CC"/>
                </a:solidFill>
                <a:latin typeface="+mn-lt"/>
              </a:rPr>
            </a:br>
            <a:r>
              <a:rPr lang="zh-CN" altLang="en-US" sz="2800" dirty="0">
                <a:solidFill>
                  <a:srgbClr val="0033CC"/>
                </a:solidFill>
                <a:latin typeface="+mn-lt"/>
              </a:rPr>
              <a:t>   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</a:rPr>
              <a:t>| </a:t>
            </a:r>
            <a:r>
              <a:rPr lang="en-US" altLang="zh-CN" sz="2800" dirty="0" err="1">
                <a:solidFill>
                  <a:srgbClr val="0033CC"/>
                </a:solidFill>
                <a:latin typeface="+mn-lt"/>
              </a:rPr>
              <a:t>SplitAt</a:t>
            </a:r>
            <a:r>
              <a:rPr lang="en-US" altLang="zh-CN" sz="2800" dirty="0">
                <a:solidFill>
                  <a:srgbClr val="0033CC"/>
                </a:solidFill>
                <a:latin typeface="+mn-lt"/>
              </a:rPr>
              <a:t>(y, Node(t1, x, t2)) =</a:t>
            </a:r>
          </a:p>
          <a:p>
            <a:pPr>
              <a:buFont typeface="Arial" panose="020B0604020202020204" pitchFamily="34" charset="0"/>
              <a:buNone/>
              <a:defRPr/>
            </a:pPr>
            <a:r>
              <a:rPr lang="en-US" altLang="zh-CN" sz="2800" dirty="0">
                <a:solidFill>
                  <a:srgbClr val="0033CC"/>
                </a:solidFill>
                <a:latin typeface="+mn-lt"/>
              </a:rPr>
              <a:t>	</a:t>
            </a:r>
            <a:r>
              <a:rPr lang="en-US" altLang="zh-CN" sz="2800" b="1" dirty="0">
                <a:solidFill>
                  <a:srgbClr val="0033CC"/>
                </a:solidFill>
                <a:latin typeface="+mn-lt"/>
              </a:rPr>
              <a:t>case</a:t>
            </a:r>
            <a:r>
              <a:rPr lang="en-US" altLang="zh-CN" sz="2800" dirty="0">
                <a:solidFill>
                  <a:srgbClr val="0033CC"/>
                </a:solidFill>
                <a:latin typeface="+mn-lt"/>
              </a:rPr>
              <a:t> compare(x, y) </a:t>
            </a:r>
            <a:r>
              <a:rPr lang="en-US" altLang="zh-CN" sz="2800" b="1" dirty="0">
                <a:solidFill>
                  <a:srgbClr val="0033CC"/>
                </a:solidFill>
                <a:latin typeface="+mn-lt"/>
              </a:rPr>
              <a:t>of</a:t>
            </a:r>
            <a:br>
              <a:rPr lang="en-US" altLang="zh-CN" sz="2800" dirty="0">
                <a:solidFill>
                  <a:srgbClr val="0033CC"/>
                </a:solidFill>
                <a:latin typeface="+mn-lt"/>
              </a:rPr>
            </a:br>
            <a:r>
              <a:rPr lang="en-US" altLang="zh-CN" sz="2800" dirty="0">
                <a:solidFill>
                  <a:srgbClr val="0033CC"/>
                </a:solidFill>
                <a:latin typeface="+mn-lt"/>
              </a:rPr>
              <a:t>	      GREATER =&gt; </a:t>
            </a:r>
            <a:r>
              <a:rPr lang="en-US" altLang="zh-CN" sz="2800" b="1" dirty="0">
                <a:solidFill>
                  <a:srgbClr val="0033CC"/>
                </a:solidFill>
                <a:latin typeface="+mn-lt"/>
              </a:rPr>
              <a:t>let</a:t>
            </a:r>
            <a:br>
              <a:rPr lang="en-US" altLang="zh-CN" sz="2800" dirty="0">
                <a:solidFill>
                  <a:srgbClr val="0033CC"/>
                </a:solidFill>
                <a:latin typeface="+mn-lt"/>
              </a:rPr>
            </a:br>
            <a:r>
              <a:rPr lang="en-US" altLang="zh-CN" sz="2800" dirty="0">
                <a:solidFill>
                  <a:srgbClr val="0033CC"/>
                </a:solidFill>
                <a:latin typeface="+mn-lt"/>
              </a:rPr>
              <a:t>			         </a:t>
            </a:r>
            <a:r>
              <a:rPr lang="en-US" altLang="zh-CN" sz="2800" b="1" dirty="0" err="1">
                <a:solidFill>
                  <a:srgbClr val="0033CC"/>
                </a:solidFill>
                <a:latin typeface="+mn-lt"/>
              </a:rPr>
              <a:t>val</a:t>
            </a:r>
            <a:r>
              <a:rPr lang="en-US" altLang="zh-CN" sz="2800" dirty="0">
                <a:solidFill>
                  <a:srgbClr val="0033CC"/>
                </a:solidFill>
                <a:latin typeface="+mn-lt"/>
              </a:rPr>
              <a:t> (l1, r1) = </a:t>
            </a:r>
            <a:r>
              <a:rPr lang="en-US" altLang="zh-CN" sz="2800" dirty="0" err="1">
                <a:solidFill>
                  <a:srgbClr val="0033CC"/>
                </a:solidFill>
                <a:latin typeface="+mn-lt"/>
              </a:rPr>
              <a:t>SplitAt</a:t>
            </a:r>
            <a:r>
              <a:rPr lang="en-US" altLang="zh-CN" sz="2800" dirty="0">
                <a:solidFill>
                  <a:srgbClr val="0033CC"/>
                </a:solidFill>
                <a:latin typeface="+mn-lt"/>
              </a:rPr>
              <a:t>(y, t1)</a:t>
            </a:r>
            <a:br>
              <a:rPr lang="en-US" altLang="zh-CN" sz="2800" dirty="0">
                <a:solidFill>
                  <a:srgbClr val="0033CC"/>
                </a:solidFill>
                <a:latin typeface="+mn-lt"/>
              </a:rPr>
            </a:br>
            <a:r>
              <a:rPr lang="en-US" altLang="zh-CN" sz="2800" dirty="0">
                <a:solidFill>
                  <a:srgbClr val="0033CC"/>
                </a:solidFill>
                <a:latin typeface="+mn-lt"/>
              </a:rPr>
              <a:t>			</a:t>
            </a:r>
            <a:r>
              <a:rPr lang="en-US" altLang="zh-CN" sz="2800" b="1" dirty="0">
                <a:solidFill>
                  <a:srgbClr val="0033CC"/>
                </a:solidFill>
                <a:latin typeface="+mn-lt"/>
              </a:rPr>
              <a:t>      in  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</a:rPr>
              <a:t>(l1, Node(r1, x, t2))</a:t>
            </a:r>
            <a:br>
              <a:rPr lang="en-US" altLang="zh-CN" sz="2800" dirty="0">
                <a:solidFill>
                  <a:srgbClr val="0033CC"/>
                </a:solidFill>
                <a:latin typeface="+mn-lt"/>
              </a:rPr>
            </a:br>
            <a:r>
              <a:rPr lang="en-US" altLang="zh-CN" sz="2800" dirty="0">
                <a:solidFill>
                  <a:srgbClr val="0033CC"/>
                </a:solidFill>
                <a:latin typeface="+mn-lt"/>
              </a:rPr>
              <a:t>			</a:t>
            </a:r>
            <a:r>
              <a:rPr lang="en-US" altLang="zh-CN" sz="2800" b="1" dirty="0">
                <a:solidFill>
                  <a:srgbClr val="0033CC"/>
                </a:solidFill>
                <a:latin typeface="+mn-lt"/>
              </a:rPr>
              <a:t>      end</a:t>
            </a:r>
          </a:p>
          <a:p>
            <a:pPr>
              <a:buFont typeface="Arial" panose="020B0604020202020204" pitchFamily="34" charset="0"/>
              <a:buNone/>
              <a:defRPr/>
            </a:pPr>
            <a:r>
              <a:rPr lang="en-US" altLang="zh-CN" sz="2800" dirty="0">
                <a:solidFill>
                  <a:srgbClr val="0033CC"/>
                </a:solidFill>
                <a:latin typeface="+mn-lt"/>
              </a:rPr>
              <a:t>	   |        _        =&gt; </a:t>
            </a:r>
            <a:r>
              <a:rPr lang="en-US" altLang="zh-CN" sz="2800" b="1" dirty="0">
                <a:solidFill>
                  <a:srgbClr val="0033CC"/>
                </a:solidFill>
                <a:latin typeface="+mn-lt"/>
              </a:rPr>
              <a:t>let</a:t>
            </a:r>
            <a:br>
              <a:rPr lang="en-US" altLang="zh-CN" sz="2800" dirty="0">
                <a:solidFill>
                  <a:srgbClr val="0033CC"/>
                </a:solidFill>
                <a:latin typeface="+mn-lt"/>
              </a:rPr>
            </a:br>
            <a:r>
              <a:rPr lang="en-US" altLang="zh-CN" sz="2800" dirty="0">
                <a:solidFill>
                  <a:srgbClr val="0033CC"/>
                </a:solidFill>
                <a:latin typeface="+mn-lt"/>
              </a:rPr>
              <a:t>			         </a:t>
            </a:r>
            <a:r>
              <a:rPr lang="en-US" altLang="zh-CN" sz="2800" b="1" dirty="0" err="1">
                <a:solidFill>
                  <a:srgbClr val="0033CC"/>
                </a:solidFill>
                <a:latin typeface="+mn-lt"/>
              </a:rPr>
              <a:t>val</a:t>
            </a:r>
            <a:r>
              <a:rPr lang="en-US" altLang="zh-CN" sz="2800" dirty="0">
                <a:solidFill>
                  <a:srgbClr val="0033CC"/>
                </a:solidFill>
                <a:latin typeface="+mn-lt"/>
              </a:rPr>
              <a:t> (l2, r2) = </a:t>
            </a:r>
            <a:r>
              <a:rPr lang="en-US" altLang="zh-CN" sz="2800" dirty="0" err="1">
                <a:solidFill>
                  <a:srgbClr val="0033CC"/>
                </a:solidFill>
                <a:latin typeface="+mn-lt"/>
              </a:rPr>
              <a:t>SplitAt</a:t>
            </a:r>
            <a:r>
              <a:rPr lang="en-US" altLang="zh-CN" sz="2800" dirty="0">
                <a:solidFill>
                  <a:srgbClr val="0033CC"/>
                </a:solidFill>
                <a:latin typeface="+mn-lt"/>
              </a:rPr>
              <a:t>(y, t2)</a:t>
            </a:r>
            <a:br>
              <a:rPr lang="en-US" altLang="zh-CN" sz="2800" dirty="0">
                <a:solidFill>
                  <a:srgbClr val="0033CC"/>
                </a:solidFill>
                <a:latin typeface="+mn-lt"/>
              </a:rPr>
            </a:br>
            <a:r>
              <a:rPr lang="en-US" altLang="zh-CN" sz="2800" dirty="0">
                <a:solidFill>
                  <a:srgbClr val="0033CC"/>
                </a:solidFill>
                <a:latin typeface="+mn-lt"/>
              </a:rPr>
              <a:t>			</a:t>
            </a:r>
            <a:r>
              <a:rPr lang="en-US" altLang="zh-CN" sz="2800" b="1" dirty="0">
                <a:solidFill>
                  <a:srgbClr val="0033CC"/>
                </a:solidFill>
                <a:latin typeface="+mn-lt"/>
              </a:rPr>
              <a:t>      in  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</a:rPr>
              <a:t>(Node(t1, x, l2), r2)</a:t>
            </a:r>
            <a:br>
              <a:rPr lang="en-US" altLang="zh-CN" sz="2800" dirty="0">
                <a:solidFill>
                  <a:srgbClr val="0033CC"/>
                </a:solidFill>
                <a:latin typeface="+mn-lt"/>
              </a:rPr>
            </a:br>
            <a:r>
              <a:rPr lang="en-US" altLang="zh-CN" sz="2800" dirty="0">
                <a:solidFill>
                  <a:srgbClr val="0033CC"/>
                </a:solidFill>
                <a:latin typeface="+mn-lt"/>
              </a:rPr>
              <a:t>			      </a:t>
            </a:r>
            <a:r>
              <a:rPr lang="en-US" altLang="zh-CN" sz="2800" b="1" dirty="0">
                <a:solidFill>
                  <a:srgbClr val="0033CC"/>
                </a:solidFill>
                <a:latin typeface="+mn-lt"/>
              </a:rPr>
              <a:t>end</a:t>
            </a:r>
            <a:endParaRPr lang="en-US" altLang="zh-CN" sz="2800" dirty="0">
              <a:solidFill>
                <a:srgbClr val="0033CC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E4D50C1-3ADB-3242-8673-EDF263DB6A1F}"/>
              </a:ext>
            </a:extLst>
          </p:cNvPr>
          <p:cNvSpPr/>
          <p:nvPr/>
        </p:nvSpPr>
        <p:spPr>
          <a:xfrm>
            <a:off x="103188" y="1431925"/>
            <a:ext cx="5165725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dirty="0" err="1">
                <a:solidFill>
                  <a:srgbClr val="000000"/>
                </a:solidFill>
                <a:latin typeface="+mn-lt"/>
              </a:rPr>
              <a:t>SplitAt</a:t>
            </a:r>
            <a:r>
              <a:rPr lang="en-US" altLang="zh-CN" sz="2800" dirty="0">
                <a:solidFill>
                  <a:srgbClr val="000000"/>
                </a:solidFill>
                <a:latin typeface="+mn-lt"/>
              </a:rPr>
              <a:t> : </a:t>
            </a:r>
            <a:r>
              <a:rPr lang="en-US" altLang="zh-CN" sz="2800" dirty="0" err="1">
                <a:solidFill>
                  <a:srgbClr val="000000"/>
                </a:solidFill>
                <a:latin typeface="+mn-lt"/>
              </a:rPr>
              <a:t>int</a:t>
            </a:r>
            <a:r>
              <a:rPr lang="zh-CN" altLang="en-US" sz="2800" dirty="0">
                <a:solidFill>
                  <a:srgbClr val="000000"/>
                </a:solidFill>
                <a:latin typeface="+mn-lt"/>
              </a:rPr>
              <a:t> * </a:t>
            </a:r>
            <a:r>
              <a:rPr lang="en-US" altLang="zh-CN" sz="2800" dirty="0">
                <a:solidFill>
                  <a:srgbClr val="000000"/>
                </a:solidFill>
                <a:latin typeface="+mn-lt"/>
              </a:rPr>
              <a:t>tree -&gt; tree</a:t>
            </a:r>
            <a:r>
              <a:rPr lang="zh-CN" altLang="en-US" sz="2800" dirty="0">
                <a:solidFill>
                  <a:srgbClr val="000000"/>
                </a:solidFill>
                <a:latin typeface="+mn-lt"/>
              </a:rPr>
              <a:t> * </a:t>
            </a:r>
            <a:r>
              <a:rPr lang="en-US" altLang="zh-CN" sz="2800" dirty="0">
                <a:solidFill>
                  <a:srgbClr val="000000"/>
                </a:solidFill>
                <a:latin typeface="+mn-lt"/>
              </a:rPr>
              <a:t>tree</a:t>
            </a:r>
            <a:endParaRPr lang="zh-CN" altLang="en-US" sz="2800" dirty="0">
              <a:latin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0B7BD98-DB87-8A4E-8422-A1BD360D4F18}"/>
              </a:ext>
            </a:extLst>
          </p:cNvPr>
          <p:cNvSpPr/>
          <p:nvPr/>
        </p:nvSpPr>
        <p:spPr>
          <a:xfrm>
            <a:off x="7110412" y="292782"/>
            <a:ext cx="5081588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dirty="0">
                <a:solidFill>
                  <a:srgbClr val="000000"/>
                </a:solidFill>
                <a:latin typeface="+mn-lt"/>
              </a:rPr>
              <a:t>For a balanced tree of depth d&gt;0,</a:t>
            </a:r>
            <a:endParaRPr lang="zh-CN" altLang="en-US" sz="2800" dirty="0">
              <a:latin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6653FC1-C1AD-364C-9709-CA13BB07F762}"/>
              </a:ext>
            </a:extLst>
          </p:cNvPr>
          <p:cNvSpPr/>
          <p:nvPr/>
        </p:nvSpPr>
        <p:spPr>
          <a:xfrm>
            <a:off x="7589837" y="1408795"/>
            <a:ext cx="4122738" cy="13858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dirty="0" err="1">
                <a:solidFill>
                  <a:srgbClr val="000000"/>
                </a:solidFill>
                <a:latin typeface="+mn-lt"/>
              </a:rPr>
              <a:t>S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</a:rPr>
              <a:t>SplitAt</a:t>
            </a:r>
            <a:r>
              <a:rPr lang="en-US" altLang="zh-CN" sz="2800" dirty="0">
                <a:solidFill>
                  <a:srgbClr val="000000"/>
                </a:solidFill>
                <a:latin typeface="+mn-lt"/>
              </a:rPr>
              <a:t>(d) = k + </a:t>
            </a:r>
            <a:r>
              <a:rPr lang="en-US" altLang="zh-CN" sz="2800" dirty="0" err="1">
                <a:solidFill>
                  <a:srgbClr val="000000"/>
                </a:solidFill>
                <a:latin typeface="+mn-lt"/>
              </a:rPr>
              <a:t>S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</a:rPr>
              <a:t>SplitAt</a:t>
            </a:r>
            <a:r>
              <a:rPr lang="en-US" altLang="zh-CN" sz="2800" dirty="0">
                <a:solidFill>
                  <a:srgbClr val="000000"/>
                </a:solidFill>
                <a:latin typeface="+mn-lt"/>
              </a:rPr>
              <a:t>(d-1)</a:t>
            </a:r>
          </a:p>
          <a:p>
            <a:pPr>
              <a:defRPr/>
            </a:pPr>
            <a:endParaRPr lang="en-US" altLang="zh-CN" sz="2800" dirty="0">
              <a:solidFill>
                <a:srgbClr val="000000"/>
              </a:solidFill>
              <a:latin typeface="+mn-lt"/>
            </a:endParaRPr>
          </a:p>
          <a:p>
            <a:pPr>
              <a:defRPr/>
            </a:pPr>
            <a:r>
              <a:rPr lang="en-US" altLang="zh-CN" sz="2800" dirty="0" err="1"/>
              <a:t>S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</a:rPr>
              <a:t>SplitAt</a:t>
            </a:r>
            <a:r>
              <a:rPr lang="en-US" altLang="zh-CN" sz="2800" dirty="0"/>
              <a:t>(d) is O(d)</a:t>
            </a:r>
            <a:endParaRPr lang="zh-CN" altLang="en-US" sz="2800" dirty="0">
              <a:latin typeface="+mn-l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  <p:bldP spid="7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>
            <a:extLst>
              <a:ext uri="{FF2B5EF4-FFF2-40B4-BE49-F238E27FC236}">
                <a16:creationId xmlns:a16="http://schemas.microsoft.com/office/drawing/2014/main" id="{06C2E527-A68D-ED4B-B096-42587C8F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latin typeface="+mn-lt"/>
                <a:ea typeface="黑体" pitchFamily="2" charset="-122"/>
                <a:cs typeface="Arial" pitchFamily="34" charset="0"/>
              </a:rPr>
              <a:t>Merge</a:t>
            </a:r>
            <a:r>
              <a:rPr lang="zh-CN" altLang="en-US" dirty="0">
                <a:latin typeface="+mn-lt"/>
                <a:ea typeface="黑体" pitchFamily="2" charset="-122"/>
                <a:cs typeface="Arial" pitchFamily="34" charset="0"/>
              </a:rPr>
              <a:t>函数的</a:t>
            </a:r>
            <a:r>
              <a:rPr lang="en-US" altLang="zh-CN" dirty="0">
                <a:latin typeface="+mn-lt"/>
                <a:ea typeface="黑体" pitchFamily="2" charset="-122"/>
                <a:cs typeface="Arial" pitchFamily="34" charset="0"/>
              </a:rPr>
              <a:t>span</a:t>
            </a:r>
            <a:endParaRPr lang="zh-CN" altLang="en-US" dirty="0">
              <a:latin typeface="+mn-lt"/>
              <a:ea typeface="黑体" pitchFamily="2" charset="-122"/>
              <a:cs typeface="Arial" pitchFamily="34" charset="0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AB9A1527-18FE-3845-B6A2-884AF3D356FD}"/>
              </a:ext>
            </a:extLst>
          </p:cNvPr>
          <p:cNvSpPr txBox="1">
            <a:spLocks/>
          </p:cNvSpPr>
          <p:nvPr/>
        </p:nvSpPr>
        <p:spPr bwMode="auto">
          <a:xfrm>
            <a:off x="1079500" y="1444625"/>
            <a:ext cx="10444163" cy="207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r>
              <a:rPr lang="en-US" altLang="zh-CN" sz="2800" dirty="0">
                <a:latin typeface="+mn-lt"/>
              </a:rPr>
              <a:t>Merge : tree * tree -&gt; tree</a:t>
            </a:r>
          </a:p>
          <a:p>
            <a:pPr>
              <a:buFont typeface="Arial" panose="020B0604020202020204" pitchFamily="34" charset="0"/>
              <a:buNone/>
              <a:defRPr/>
            </a:pPr>
            <a:br>
              <a:rPr lang="en-US" altLang="zh-CN" sz="1600" dirty="0">
                <a:latin typeface="+mn-lt"/>
              </a:rPr>
            </a:br>
            <a:r>
              <a:rPr lang="fr-FR" altLang="zh-CN" sz="2800" b="1" dirty="0">
                <a:solidFill>
                  <a:srgbClr val="0033CC"/>
                </a:solidFill>
                <a:latin typeface="+mn-lt"/>
              </a:rPr>
              <a:t>fun</a:t>
            </a:r>
            <a:r>
              <a:rPr lang="fr-FR" altLang="zh-CN" sz="2800" dirty="0">
                <a:solidFill>
                  <a:srgbClr val="0033CC"/>
                </a:solidFill>
                <a:latin typeface="+mn-lt"/>
              </a:rPr>
              <a:t> Merge (Empty, t2) = t2</a:t>
            </a:r>
            <a:br>
              <a:rPr lang="fr-FR" altLang="zh-CN" sz="2800" dirty="0">
                <a:solidFill>
                  <a:srgbClr val="0033CC"/>
                </a:solidFill>
                <a:latin typeface="+mn-lt"/>
              </a:rPr>
            </a:br>
            <a:r>
              <a:rPr lang="zh-CN" altLang="en-US" sz="2800" dirty="0">
                <a:solidFill>
                  <a:srgbClr val="0033CC"/>
                </a:solidFill>
                <a:latin typeface="+mn-lt"/>
              </a:rPr>
              <a:t>    </a:t>
            </a:r>
            <a:r>
              <a:rPr lang="fr-FR" altLang="zh-CN" sz="2800" dirty="0">
                <a:solidFill>
                  <a:srgbClr val="0033CC"/>
                </a:solidFill>
                <a:latin typeface="+mn-lt"/>
              </a:rPr>
              <a:t>| Merge (Node(l1,x,r1), t2) =</a:t>
            </a:r>
            <a:r>
              <a:rPr lang="zh-CN" altLang="en-US" sz="2800" dirty="0">
                <a:solidFill>
                  <a:srgbClr val="0033CC"/>
                </a:solidFill>
                <a:latin typeface="+mn-lt"/>
              </a:rPr>
              <a:t> </a:t>
            </a:r>
            <a:r>
              <a:rPr lang="fr-FR" altLang="zh-CN" sz="2800" b="1" dirty="0">
                <a:solidFill>
                  <a:srgbClr val="0033CC"/>
                </a:solidFill>
                <a:latin typeface="+mn-lt"/>
              </a:rPr>
              <a:t>let</a:t>
            </a:r>
            <a:br>
              <a:rPr lang="fr-FR" altLang="zh-CN" sz="2800" dirty="0">
                <a:solidFill>
                  <a:srgbClr val="0033CC"/>
                </a:solidFill>
                <a:latin typeface="+mn-lt"/>
              </a:rPr>
            </a:br>
            <a:r>
              <a:rPr lang="fr-FR" altLang="zh-CN" sz="2800" dirty="0">
                <a:solidFill>
                  <a:srgbClr val="0033CC"/>
                </a:solidFill>
                <a:latin typeface="+mn-lt"/>
              </a:rPr>
              <a:t>					</a:t>
            </a:r>
            <a:r>
              <a:rPr lang="zh-CN" altLang="en-US" sz="2800" dirty="0">
                <a:solidFill>
                  <a:srgbClr val="0033CC"/>
                </a:solidFill>
                <a:latin typeface="+mn-lt"/>
              </a:rPr>
              <a:t>    </a:t>
            </a:r>
            <a:r>
              <a:rPr lang="fr-FR" altLang="zh-CN" sz="2800" b="1" dirty="0">
                <a:solidFill>
                  <a:srgbClr val="0033CC"/>
                </a:solidFill>
                <a:latin typeface="+mn-lt"/>
              </a:rPr>
              <a:t>val</a:t>
            </a:r>
            <a:r>
              <a:rPr lang="fr-FR" altLang="zh-CN" sz="2800" dirty="0">
                <a:solidFill>
                  <a:srgbClr val="0033CC"/>
                </a:solidFill>
                <a:latin typeface="+mn-lt"/>
              </a:rPr>
              <a:t> (l2, r2) = SplitAt(x, t2)</a:t>
            </a:r>
            <a:br>
              <a:rPr lang="fr-FR" altLang="zh-CN" sz="2800" dirty="0">
                <a:solidFill>
                  <a:srgbClr val="0033CC"/>
                </a:solidFill>
                <a:latin typeface="+mn-lt"/>
              </a:rPr>
            </a:br>
            <a:r>
              <a:rPr lang="fr-FR" altLang="zh-CN" sz="2800" dirty="0">
                <a:solidFill>
                  <a:srgbClr val="0033CC"/>
                </a:solidFill>
                <a:latin typeface="+mn-lt"/>
              </a:rPr>
              <a:t>					</a:t>
            </a:r>
            <a:r>
              <a:rPr lang="fr-FR" altLang="zh-CN" sz="2800" b="1" dirty="0">
                <a:solidFill>
                  <a:srgbClr val="0033CC"/>
                </a:solidFill>
                <a:latin typeface="+mn-lt"/>
              </a:rPr>
              <a:t>in</a:t>
            </a:r>
          </a:p>
          <a:p>
            <a:pPr>
              <a:buFont typeface="Arial" panose="020B0604020202020204" pitchFamily="34" charset="0"/>
              <a:buNone/>
              <a:defRPr/>
            </a:pPr>
            <a:r>
              <a:rPr lang="pt-BR" altLang="zh-CN" sz="2800" dirty="0">
                <a:solidFill>
                  <a:srgbClr val="0033CC"/>
                </a:solidFill>
                <a:latin typeface="+mn-lt"/>
              </a:rPr>
              <a:t>					</a:t>
            </a:r>
            <a:r>
              <a:rPr lang="zh-CN" altLang="en-US" sz="2800" dirty="0">
                <a:solidFill>
                  <a:srgbClr val="0033CC"/>
                </a:solidFill>
                <a:latin typeface="+mn-lt"/>
              </a:rPr>
              <a:t>    </a:t>
            </a:r>
            <a:r>
              <a:rPr lang="pt-BR" altLang="zh-CN" sz="2800" dirty="0">
                <a:solidFill>
                  <a:srgbClr val="0033CC"/>
                </a:solidFill>
                <a:latin typeface="+mn-lt"/>
              </a:rPr>
              <a:t>Node(Merge(l1, l2), x, Merge(r1, r2))</a:t>
            </a:r>
            <a:br>
              <a:rPr lang="pt-BR" altLang="zh-CN" sz="2800" dirty="0">
                <a:solidFill>
                  <a:srgbClr val="0033CC"/>
                </a:solidFill>
                <a:latin typeface="+mn-lt"/>
              </a:rPr>
            </a:br>
            <a:r>
              <a:rPr lang="pt-BR" altLang="zh-CN" sz="2800" dirty="0">
                <a:solidFill>
                  <a:srgbClr val="0033CC"/>
                </a:solidFill>
                <a:latin typeface="+mn-lt"/>
              </a:rPr>
              <a:t>					</a:t>
            </a:r>
            <a:r>
              <a:rPr lang="en-US" altLang="zh-CN" sz="2800" b="1" dirty="0">
                <a:solidFill>
                  <a:srgbClr val="0033CC"/>
                </a:solidFill>
                <a:latin typeface="+mn-lt"/>
              </a:rPr>
              <a:t>end</a:t>
            </a:r>
            <a:endParaRPr lang="en-US" altLang="zh-CN" sz="2800" dirty="0">
              <a:solidFill>
                <a:srgbClr val="0033CC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8174177-407E-8A48-996F-EE69AF388EB5}"/>
              </a:ext>
            </a:extLst>
          </p:cNvPr>
          <p:cNvSpPr/>
          <p:nvPr/>
        </p:nvSpPr>
        <p:spPr>
          <a:xfrm>
            <a:off x="552450" y="3692525"/>
            <a:ext cx="4799013" cy="9540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dirty="0">
                <a:solidFill>
                  <a:srgbClr val="000000"/>
                </a:solidFill>
                <a:latin typeface="+mn-lt"/>
              </a:rPr>
              <a:t>For balanced trees of same depth d&gt;0,</a:t>
            </a:r>
            <a:endParaRPr lang="zh-CN" altLang="en-US" sz="2800" dirty="0">
              <a:latin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31AC29F-D04D-BC4F-BB60-456B1261687E}"/>
              </a:ext>
            </a:extLst>
          </p:cNvPr>
          <p:cNvSpPr/>
          <p:nvPr/>
        </p:nvSpPr>
        <p:spPr>
          <a:xfrm>
            <a:off x="590550" y="4814888"/>
            <a:ext cx="9231313" cy="13858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dirty="0" err="1">
                <a:solidFill>
                  <a:srgbClr val="000000"/>
                </a:solidFill>
                <a:latin typeface="+mn-lt"/>
              </a:rPr>
              <a:t>S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</a:rPr>
              <a:t>Merge</a:t>
            </a:r>
            <a:r>
              <a:rPr lang="en-US" altLang="zh-CN" sz="2800" dirty="0">
                <a:solidFill>
                  <a:srgbClr val="000000"/>
                </a:solidFill>
                <a:latin typeface="+mn-lt"/>
              </a:rPr>
              <a:t>(d) = </a:t>
            </a:r>
            <a:r>
              <a:rPr lang="en-US" altLang="zh-CN" sz="2400" dirty="0" err="1"/>
              <a:t>S</a:t>
            </a:r>
            <a:r>
              <a:rPr lang="en-US" altLang="zh-CN" sz="1400" dirty="0" err="1">
                <a:solidFill>
                  <a:srgbClr val="000000"/>
                </a:solidFill>
              </a:rPr>
              <a:t>SplitAt</a:t>
            </a:r>
            <a:r>
              <a:rPr lang="en-US" altLang="zh-CN" sz="2800" dirty="0">
                <a:solidFill>
                  <a:srgbClr val="000000"/>
                </a:solidFill>
                <a:latin typeface="+mn-lt"/>
              </a:rPr>
              <a:t> + max(</a:t>
            </a:r>
            <a:r>
              <a:rPr lang="en-US" altLang="zh-CN" sz="2800" dirty="0" err="1">
                <a:solidFill>
                  <a:srgbClr val="000000"/>
                </a:solidFill>
              </a:rPr>
              <a:t>S</a:t>
            </a:r>
            <a:r>
              <a:rPr lang="en-US" altLang="zh-CN" sz="1600" dirty="0" err="1">
                <a:solidFill>
                  <a:srgbClr val="000000"/>
                </a:solidFill>
              </a:rPr>
              <a:t>Merge</a:t>
            </a:r>
            <a:r>
              <a:rPr lang="en-US" altLang="zh-CN" sz="2800" dirty="0">
                <a:solidFill>
                  <a:srgbClr val="000000"/>
                </a:solidFill>
              </a:rPr>
              <a:t>(d-1), </a:t>
            </a:r>
            <a:r>
              <a:rPr lang="en-US" altLang="zh-CN" sz="2800" dirty="0" err="1">
                <a:solidFill>
                  <a:srgbClr val="000000"/>
                </a:solidFill>
              </a:rPr>
              <a:t>S</a:t>
            </a:r>
            <a:r>
              <a:rPr lang="en-US" altLang="zh-CN" sz="1600" dirty="0" err="1">
                <a:solidFill>
                  <a:srgbClr val="000000"/>
                </a:solidFill>
              </a:rPr>
              <a:t>Merge</a:t>
            </a:r>
            <a:r>
              <a:rPr lang="en-US" altLang="zh-CN" sz="2800" dirty="0">
                <a:solidFill>
                  <a:srgbClr val="000000"/>
                </a:solidFill>
              </a:rPr>
              <a:t>(d-1) )</a:t>
            </a:r>
            <a:endParaRPr lang="en-US" altLang="zh-CN" sz="2800" dirty="0">
              <a:solidFill>
                <a:srgbClr val="000000"/>
              </a:solidFill>
              <a:latin typeface="+mn-lt"/>
            </a:endParaRPr>
          </a:p>
          <a:p>
            <a:pPr>
              <a:defRPr/>
            </a:pPr>
            <a:endParaRPr lang="en-US" altLang="zh-CN" sz="2800" dirty="0">
              <a:solidFill>
                <a:srgbClr val="000000"/>
              </a:solidFill>
              <a:latin typeface="+mn-lt"/>
            </a:endParaRPr>
          </a:p>
          <a:p>
            <a:pPr>
              <a:defRPr/>
            </a:pPr>
            <a:r>
              <a:rPr lang="en-US" altLang="zh-CN" sz="2800" dirty="0" err="1"/>
              <a:t>S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</a:rPr>
              <a:t>Merge</a:t>
            </a:r>
            <a:r>
              <a:rPr lang="en-US" altLang="zh-CN" sz="2800" dirty="0"/>
              <a:t>(d) is O(d</a:t>
            </a:r>
            <a:r>
              <a:rPr lang="en-US" altLang="zh-CN" sz="2800" baseline="30000" dirty="0"/>
              <a:t>2</a:t>
            </a:r>
            <a:r>
              <a:rPr lang="en-US" altLang="zh-CN" sz="2800" dirty="0"/>
              <a:t>)</a:t>
            </a:r>
            <a:endParaRPr lang="zh-CN" altLang="en-US" sz="2800" dirty="0">
              <a:latin typeface="+mn-l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>
            <a:extLst>
              <a:ext uri="{FF2B5EF4-FFF2-40B4-BE49-F238E27FC236}">
                <a16:creationId xmlns:a16="http://schemas.microsoft.com/office/drawing/2014/main" id="{F40DA5A0-1B87-AF45-94E4-FE5A13E82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err="1">
                <a:latin typeface="+mn-lt"/>
                <a:ea typeface="黑体" pitchFamily="2" charset="-122"/>
                <a:cs typeface="Arial" pitchFamily="34" charset="0"/>
              </a:rPr>
              <a:t>Msort</a:t>
            </a:r>
            <a:r>
              <a:rPr lang="zh-CN" altLang="en-US" dirty="0">
                <a:latin typeface="+mn-lt"/>
                <a:ea typeface="黑体" pitchFamily="2" charset="-122"/>
                <a:cs typeface="Arial" pitchFamily="34" charset="0"/>
              </a:rPr>
              <a:t>函数的</a:t>
            </a:r>
            <a:r>
              <a:rPr lang="en-US" altLang="zh-CN" dirty="0">
                <a:latin typeface="+mn-lt"/>
                <a:ea typeface="黑体" pitchFamily="2" charset="-122"/>
                <a:cs typeface="Arial" pitchFamily="34" charset="0"/>
              </a:rPr>
              <a:t>span</a:t>
            </a:r>
            <a:endParaRPr lang="zh-CN" altLang="en-US" dirty="0">
              <a:latin typeface="+mn-lt"/>
              <a:ea typeface="黑体" pitchFamily="2" charset="-122"/>
              <a:cs typeface="Arial" pitchFamily="34" charset="0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3878165-BDC6-8740-9974-2667AFCE454C}"/>
              </a:ext>
            </a:extLst>
          </p:cNvPr>
          <p:cNvSpPr txBox="1">
            <a:spLocks/>
          </p:cNvSpPr>
          <p:nvPr/>
        </p:nvSpPr>
        <p:spPr bwMode="auto">
          <a:xfrm>
            <a:off x="1079500" y="1444625"/>
            <a:ext cx="10444163" cy="207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r>
              <a:rPr lang="en-US" altLang="zh-CN" sz="2800" dirty="0" err="1">
                <a:latin typeface="+mn-lt"/>
              </a:rPr>
              <a:t>Msort</a:t>
            </a:r>
            <a:r>
              <a:rPr lang="en-US" altLang="zh-CN" sz="2800" dirty="0">
                <a:latin typeface="+mn-lt"/>
              </a:rPr>
              <a:t> : tree -&gt; tree</a:t>
            </a:r>
          </a:p>
          <a:p>
            <a:pPr>
              <a:buFont typeface="Arial" panose="020B0604020202020204" pitchFamily="34" charset="0"/>
              <a:buNone/>
              <a:defRPr/>
            </a:pPr>
            <a:br>
              <a:rPr lang="en-US" altLang="zh-CN" sz="1600" dirty="0">
                <a:latin typeface="+mn-lt"/>
              </a:rPr>
            </a:br>
            <a:r>
              <a:rPr lang="fr-FR" altLang="zh-CN" sz="2800" b="1" dirty="0">
                <a:solidFill>
                  <a:srgbClr val="0033CC"/>
                </a:solidFill>
                <a:latin typeface="+mn-lt"/>
              </a:rPr>
              <a:t>fun</a:t>
            </a:r>
            <a:r>
              <a:rPr lang="fr-FR" altLang="zh-CN" sz="2800" dirty="0">
                <a:solidFill>
                  <a:srgbClr val="0033CC"/>
                </a:solidFill>
                <a:latin typeface="+mn-lt"/>
              </a:rPr>
              <a:t> Msort Empty = Empty</a:t>
            </a:r>
            <a:br>
              <a:rPr lang="fr-FR" altLang="zh-CN" sz="2800" dirty="0">
                <a:solidFill>
                  <a:srgbClr val="0033CC"/>
                </a:solidFill>
                <a:latin typeface="+mn-lt"/>
              </a:rPr>
            </a:br>
            <a:r>
              <a:rPr lang="zh-CN" altLang="en-US" sz="2800" dirty="0">
                <a:solidFill>
                  <a:srgbClr val="0033CC"/>
                </a:solidFill>
                <a:latin typeface="+mn-lt"/>
              </a:rPr>
              <a:t>    </a:t>
            </a:r>
            <a:r>
              <a:rPr lang="fr-FR" altLang="zh-CN" sz="2800" dirty="0">
                <a:solidFill>
                  <a:srgbClr val="0033CC"/>
                </a:solidFill>
                <a:latin typeface="+mn-lt"/>
              </a:rPr>
              <a:t>| Msort (Node(t1,x,t2)) =</a:t>
            </a:r>
            <a:r>
              <a:rPr lang="zh-CN" altLang="en-US" sz="2800" dirty="0">
                <a:solidFill>
                  <a:srgbClr val="0033CC"/>
                </a:solidFill>
                <a:latin typeface="+mn-lt"/>
              </a:rPr>
              <a:t> </a:t>
            </a:r>
            <a:br>
              <a:rPr lang="fr-FR" altLang="zh-CN" sz="2800" dirty="0">
                <a:solidFill>
                  <a:srgbClr val="0033CC"/>
                </a:solidFill>
                <a:latin typeface="+mn-lt"/>
              </a:rPr>
            </a:br>
            <a:r>
              <a:rPr lang="fr-FR" altLang="zh-CN" sz="2800" dirty="0">
                <a:solidFill>
                  <a:srgbClr val="0033CC"/>
                </a:solidFill>
                <a:latin typeface="+mn-lt"/>
              </a:rPr>
              <a:t>	Ins</a:t>
            </a:r>
            <a:r>
              <a:rPr lang="pt-BR" altLang="zh-CN" sz="2800" dirty="0">
                <a:solidFill>
                  <a:srgbClr val="0033CC"/>
                </a:solidFill>
                <a:latin typeface="+mn-lt"/>
              </a:rPr>
              <a:t>(x, Merge(Msort t1, Msort t2))</a:t>
            </a:r>
            <a:endParaRPr lang="en-US" altLang="zh-CN" sz="2800" dirty="0">
              <a:solidFill>
                <a:srgbClr val="0033CC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745EE61-3124-4049-BC8A-8FA245FBB85D}"/>
              </a:ext>
            </a:extLst>
          </p:cNvPr>
          <p:cNvSpPr/>
          <p:nvPr/>
        </p:nvSpPr>
        <p:spPr>
          <a:xfrm>
            <a:off x="5565775" y="1182688"/>
            <a:ext cx="6199188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dirty="0">
                <a:solidFill>
                  <a:srgbClr val="000000"/>
                </a:solidFill>
                <a:latin typeface="+mn-lt"/>
              </a:rPr>
              <a:t>For balanced trees of same depth d&gt;0,</a:t>
            </a:r>
            <a:endParaRPr lang="zh-CN" altLang="en-US" sz="2800" dirty="0">
              <a:latin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8746BCC-5E6A-9C43-8282-3A5C3423D60B}"/>
              </a:ext>
            </a:extLst>
          </p:cNvPr>
          <p:cNvSpPr/>
          <p:nvPr/>
        </p:nvSpPr>
        <p:spPr>
          <a:xfrm>
            <a:off x="6550025" y="2076450"/>
            <a:ext cx="3146425" cy="5222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dirty="0" err="1"/>
              <a:t>S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</a:rPr>
              <a:t>Msort</a:t>
            </a:r>
            <a:r>
              <a:rPr lang="en-US" altLang="zh-CN" sz="2800" dirty="0"/>
              <a:t>(d) is O(d</a:t>
            </a:r>
            <a:r>
              <a:rPr lang="en-US" altLang="zh-CN" sz="2800" baseline="30000" dirty="0"/>
              <a:t>3</a:t>
            </a:r>
            <a:r>
              <a:rPr lang="en-US" altLang="zh-CN" sz="2800" dirty="0"/>
              <a:t>)</a:t>
            </a:r>
            <a:endParaRPr lang="zh-CN" altLang="en-US" sz="2800" dirty="0">
              <a:latin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EA94ACD-7A44-674E-B965-567DA82242F6}"/>
              </a:ext>
            </a:extLst>
          </p:cNvPr>
          <p:cNvSpPr/>
          <p:nvPr/>
        </p:nvSpPr>
        <p:spPr>
          <a:xfrm>
            <a:off x="1512888" y="4233863"/>
            <a:ext cx="8040687" cy="13843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rgbClr val="000000"/>
                </a:solidFill>
                <a:latin typeface="+mn-lt"/>
              </a:rPr>
              <a:t>fun</a:t>
            </a:r>
            <a:r>
              <a:rPr lang="en-US" altLang="zh-CN" sz="28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  <a:latin typeface="+mn-lt"/>
              </a:rPr>
              <a:t>Msort</a:t>
            </a:r>
            <a:r>
              <a:rPr lang="en-US" altLang="zh-CN" sz="2800" dirty="0">
                <a:solidFill>
                  <a:srgbClr val="000000"/>
                </a:solidFill>
                <a:latin typeface="+mn-lt"/>
              </a:rPr>
              <a:t> Empty = Empty</a:t>
            </a:r>
            <a:br>
              <a:rPr lang="en-US" altLang="zh-CN" sz="2800" dirty="0">
                <a:solidFill>
                  <a:srgbClr val="000000"/>
                </a:solidFill>
                <a:latin typeface="+mn-lt"/>
              </a:rPr>
            </a:br>
            <a:r>
              <a:rPr lang="en-US" altLang="zh-CN" sz="2800" dirty="0">
                <a:solidFill>
                  <a:srgbClr val="000000"/>
                </a:solidFill>
                <a:latin typeface="+mn-lt"/>
              </a:rPr>
              <a:t>    | </a:t>
            </a:r>
            <a:r>
              <a:rPr lang="en-US" altLang="zh-CN" sz="2800" dirty="0" err="1">
                <a:solidFill>
                  <a:srgbClr val="000000"/>
                </a:solidFill>
                <a:latin typeface="+mn-lt"/>
              </a:rPr>
              <a:t>Msort</a:t>
            </a:r>
            <a:r>
              <a:rPr lang="en-US" altLang="zh-CN" sz="2800" dirty="0">
                <a:solidFill>
                  <a:srgbClr val="000000"/>
                </a:solidFill>
                <a:latin typeface="+mn-lt"/>
              </a:rPr>
              <a:t> (Node(t1, x, t2)) =</a:t>
            </a:r>
            <a:br>
              <a:rPr lang="en-US" altLang="zh-CN" sz="2800" dirty="0">
                <a:solidFill>
                  <a:srgbClr val="000000"/>
                </a:solidFill>
                <a:latin typeface="+mn-lt"/>
              </a:rPr>
            </a:br>
            <a:r>
              <a:rPr lang="en-US" altLang="zh-CN" sz="2800" dirty="0">
                <a:solidFill>
                  <a:srgbClr val="000000"/>
                </a:solidFill>
                <a:latin typeface="+mn-lt"/>
              </a:rPr>
              <a:t>	   </a:t>
            </a:r>
            <a:r>
              <a:rPr lang="en-US" altLang="zh-CN" sz="2800" dirty="0">
                <a:solidFill>
                  <a:srgbClr val="0433FF"/>
                </a:solidFill>
                <a:latin typeface="+mn-lt"/>
              </a:rPr>
              <a:t>Rebalance</a:t>
            </a:r>
            <a:r>
              <a:rPr lang="en-US" altLang="zh-CN" sz="2800" dirty="0">
                <a:solidFill>
                  <a:srgbClr val="000000"/>
                </a:solidFill>
                <a:latin typeface="+mn-lt"/>
              </a:rPr>
              <a:t>(Ins (x, Merge(</a:t>
            </a:r>
            <a:r>
              <a:rPr lang="en-US" altLang="zh-CN" sz="2800" dirty="0" err="1">
                <a:solidFill>
                  <a:srgbClr val="000000"/>
                </a:solidFill>
                <a:latin typeface="+mn-lt"/>
              </a:rPr>
              <a:t>Msort</a:t>
            </a:r>
            <a:r>
              <a:rPr lang="en-US" altLang="zh-CN" sz="2800" dirty="0">
                <a:solidFill>
                  <a:srgbClr val="000000"/>
                </a:solidFill>
                <a:latin typeface="+mn-lt"/>
              </a:rPr>
              <a:t> t1, </a:t>
            </a:r>
            <a:r>
              <a:rPr lang="en-US" altLang="zh-CN" sz="2800" dirty="0" err="1">
                <a:solidFill>
                  <a:srgbClr val="000000"/>
                </a:solidFill>
                <a:latin typeface="+mn-lt"/>
              </a:rPr>
              <a:t>Msort</a:t>
            </a:r>
            <a:r>
              <a:rPr lang="en-US" altLang="zh-CN" sz="2800" dirty="0">
                <a:solidFill>
                  <a:srgbClr val="000000"/>
                </a:solidFill>
                <a:latin typeface="+mn-lt"/>
              </a:rPr>
              <a:t> t2)))</a:t>
            </a:r>
            <a:endParaRPr lang="zh-CN" altLang="en-US" sz="2800" dirty="0">
              <a:latin typeface="+mn-l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归纳法(Induction)"/>
          <p:cNvSpPr txBox="1">
            <a:spLocks noGrp="1"/>
          </p:cNvSpPr>
          <p:nvPr>
            <p:ph type="title" idx="4294967295"/>
          </p:nvPr>
        </p:nvSpPr>
        <p:spPr>
          <a:xfrm>
            <a:off x="838200" y="179387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归纳法</a:t>
            </a:r>
            <a:r>
              <a:t>(Induction)</a:t>
            </a:r>
          </a:p>
        </p:txBody>
      </p:sp>
      <p:sp>
        <p:nvSpPr>
          <p:cNvPr id="144" name="常见的几种归纳法：…"/>
          <p:cNvSpPr txBox="1">
            <a:spLocks noGrp="1"/>
          </p:cNvSpPr>
          <p:nvPr>
            <p:ph type="body" idx="4294967295"/>
          </p:nvPr>
        </p:nvSpPr>
        <p:spPr>
          <a:xfrm>
            <a:off x="838200" y="1825624"/>
            <a:ext cx="10515600" cy="435133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 sz="32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常见的几种归纳法：</a:t>
            </a: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简单归纳法 </a:t>
            </a:r>
            <a:r>
              <a:t>(simple (mathematical) induction)</a:t>
            </a: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完全归纳法 </a:t>
            </a:r>
            <a:r>
              <a:t>(complete (strong) induction)</a:t>
            </a: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结构归纳法 </a:t>
            </a:r>
            <a:r>
              <a:t>(structural induction)</a:t>
            </a: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良基归纳法 </a:t>
            </a:r>
            <a:r>
              <a:t>(well-founded induction)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1" build="p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简单归纳法(simple (mathematical) induction)"/>
          <p:cNvSpPr txBox="1">
            <a:spLocks noGrp="1"/>
          </p:cNvSpPr>
          <p:nvPr>
            <p:ph type="title" idx="4294967295"/>
          </p:nvPr>
        </p:nvSpPr>
        <p:spPr>
          <a:xfrm>
            <a:off x="838200" y="331514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>
                <a:latin typeface="黑体"/>
                <a:ea typeface="黑体"/>
                <a:cs typeface="黑体"/>
                <a:sym typeface="黑体"/>
              </a:rPr>
              <a:t>简单归纳法</a:t>
            </a:r>
            <a:r>
              <a:rPr dirty="0">
                <a:latin typeface="黑体"/>
                <a:ea typeface="黑体"/>
                <a:cs typeface="黑体"/>
              </a:rPr>
              <a:t>(simple (mathematical) induction)</a:t>
            </a:r>
          </a:p>
        </p:txBody>
      </p:sp>
      <p:sp>
        <p:nvSpPr>
          <p:cNvPr id="147" name="证明对所有非负整数n，P(n)都成立…"/>
          <p:cNvSpPr txBox="1">
            <a:spLocks noGrp="1"/>
          </p:cNvSpPr>
          <p:nvPr>
            <p:ph type="body" sz="half" idx="4294967295"/>
          </p:nvPr>
        </p:nvSpPr>
        <p:spPr>
          <a:xfrm>
            <a:off x="838200" y="2133600"/>
            <a:ext cx="10515600" cy="3365182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SzTx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sz="3200" dirty="0">
                <a:latin typeface="黑体"/>
                <a:ea typeface="黑体"/>
                <a:cs typeface="黑体"/>
                <a:sym typeface="黑体"/>
              </a:rPr>
              <a:t>证明对所有非负整数</a:t>
            </a:r>
            <a:r>
              <a:rPr sz="3200" dirty="0">
                <a:latin typeface="黑体"/>
                <a:ea typeface="黑体"/>
                <a:cs typeface="黑体"/>
                <a:sym typeface="Calibri Light"/>
              </a:rPr>
              <a:t>n</a:t>
            </a:r>
            <a:r>
              <a:rPr sz="3200" dirty="0">
                <a:latin typeface="黑体"/>
                <a:ea typeface="黑体"/>
                <a:cs typeface="黑体"/>
                <a:sym typeface="黑体"/>
              </a:rPr>
              <a:t>，</a:t>
            </a:r>
            <a:r>
              <a:rPr sz="3200" dirty="0">
                <a:latin typeface="黑体"/>
                <a:ea typeface="黑体"/>
                <a:cs typeface="黑体"/>
                <a:sym typeface="Calibri Light"/>
              </a:rPr>
              <a:t>P(n)</a:t>
            </a:r>
            <a:r>
              <a:rPr sz="3200" dirty="0">
                <a:latin typeface="黑体"/>
                <a:ea typeface="黑体"/>
                <a:cs typeface="黑体"/>
                <a:sym typeface="黑体"/>
              </a:rPr>
              <a:t>都成立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SzTx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sz="3200" dirty="0">
                <a:latin typeface="黑体"/>
                <a:ea typeface="黑体"/>
                <a:cs typeface="黑体"/>
                <a:sym typeface="黑体"/>
              </a:rPr>
              <a:t>基本情形</a:t>
            </a:r>
            <a:r>
              <a:rPr sz="3200" dirty="0">
                <a:latin typeface="黑体"/>
                <a:ea typeface="黑体"/>
                <a:cs typeface="黑体"/>
                <a:sym typeface="Calibri Light"/>
              </a:rPr>
              <a:t>(base case)</a:t>
            </a:r>
            <a:r>
              <a:rPr sz="3200" dirty="0">
                <a:latin typeface="黑体"/>
                <a:ea typeface="黑体"/>
                <a:cs typeface="黑体"/>
                <a:sym typeface="黑体"/>
              </a:rPr>
              <a:t>：证明</a:t>
            </a:r>
            <a:r>
              <a:rPr sz="3200" dirty="0">
                <a:latin typeface="黑体"/>
                <a:ea typeface="黑体"/>
                <a:cs typeface="黑体"/>
                <a:sym typeface="Calibri Light"/>
              </a:rPr>
              <a:t>P(0)</a:t>
            </a:r>
            <a:r>
              <a:rPr sz="3200" dirty="0">
                <a:latin typeface="黑体"/>
                <a:ea typeface="黑体"/>
                <a:cs typeface="黑体"/>
                <a:sym typeface="黑体"/>
              </a:rPr>
              <a:t>成立</a:t>
            </a:r>
            <a:r>
              <a:rPr sz="3200" dirty="0">
                <a:latin typeface="黑体"/>
                <a:ea typeface="黑体"/>
                <a:cs typeface="黑体"/>
                <a:sym typeface="Calibri Light"/>
              </a:rPr>
              <a:t>				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SzTx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sz="3200" dirty="0">
                <a:latin typeface="黑体"/>
                <a:ea typeface="黑体"/>
                <a:cs typeface="黑体"/>
                <a:sym typeface="黑体"/>
              </a:rPr>
              <a:t>推导过程</a:t>
            </a:r>
            <a:r>
              <a:rPr sz="3200" dirty="0">
                <a:latin typeface="黑体"/>
                <a:ea typeface="黑体"/>
                <a:cs typeface="黑体"/>
                <a:sym typeface="Calibri Light"/>
              </a:rPr>
              <a:t>(inductive step)</a:t>
            </a:r>
            <a:r>
              <a:rPr sz="3200" dirty="0">
                <a:latin typeface="黑体"/>
                <a:ea typeface="黑体"/>
                <a:cs typeface="黑体"/>
                <a:sym typeface="黑体"/>
              </a:rPr>
              <a:t>：</a:t>
            </a:r>
            <a:br>
              <a:rPr sz="3200" dirty="0">
                <a:latin typeface="黑体"/>
                <a:ea typeface="黑体"/>
                <a:cs typeface="黑体"/>
                <a:sym typeface="黑体"/>
              </a:rPr>
            </a:br>
            <a:r>
              <a:rPr sz="3200" dirty="0">
                <a:latin typeface="黑体"/>
                <a:ea typeface="黑体"/>
                <a:cs typeface="黑体"/>
                <a:sym typeface="Calibri Light"/>
              </a:rPr>
              <a:t>     </a:t>
            </a:r>
            <a:r>
              <a:rPr sz="3200" dirty="0">
                <a:latin typeface="黑体"/>
                <a:ea typeface="黑体"/>
                <a:cs typeface="黑体"/>
                <a:sym typeface="黑体"/>
              </a:rPr>
              <a:t>假设对任意</a:t>
            </a:r>
            <a:r>
              <a:rPr sz="3200" dirty="0">
                <a:latin typeface="黑体"/>
                <a:ea typeface="黑体"/>
                <a:cs typeface="黑体"/>
                <a:sym typeface="Calibri Light"/>
              </a:rPr>
              <a:t>k(≥</a:t>
            </a:r>
            <a:r>
              <a:rPr sz="3200" dirty="0">
                <a:latin typeface="黑体"/>
                <a:ea typeface="黑体"/>
                <a:cs typeface="黑体"/>
                <a:sym typeface="宋体"/>
              </a:rPr>
              <a:t>0</a:t>
            </a:r>
            <a:r>
              <a:rPr sz="3200" dirty="0">
                <a:latin typeface="黑体"/>
                <a:ea typeface="黑体"/>
                <a:cs typeface="黑体"/>
                <a:sym typeface="Calibri Light"/>
              </a:rPr>
              <a:t>)</a:t>
            </a:r>
            <a:r>
              <a:rPr sz="3200" dirty="0">
                <a:latin typeface="黑体"/>
                <a:ea typeface="黑体"/>
                <a:cs typeface="黑体"/>
                <a:sym typeface="黑体"/>
              </a:rPr>
              <a:t>，</a:t>
            </a:r>
            <a:r>
              <a:rPr sz="3200" dirty="0">
                <a:latin typeface="黑体"/>
                <a:ea typeface="黑体"/>
                <a:cs typeface="黑体"/>
                <a:sym typeface="Calibri Light"/>
              </a:rPr>
              <a:t>P(k)</a:t>
            </a:r>
            <a:r>
              <a:rPr sz="3200" dirty="0">
                <a:latin typeface="黑体"/>
                <a:ea typeface="黑体"/>
                <a:cs typeface="黑体"/>
                <a:sym typeface="黑体"/>
              </a:rPr>
              <a:t>成立，则</a:t>
            </a:r>
            <a:r>
              <a:rPr sz="3200" dirty="0">
                <a:latin typeface="黑体"/>
                <a:ea typeface="黑体"/>
                <a:cs typeface="黑体"/>
                <a:sym typeface="Calibri Light"/>
              </a:rPr>
              <a:t>P(k+1)</a:t>
            </a:r>
            <a:r>
              <a:rPr sz="3200" dirty="0">
                <a:latin typeface="黑体"/>
                <a:ea typeface="黑体"/>
                <a:cs typeface="黑体"/>
                <a:sym typeface="黑体"/>
              </a:rPr>
              <a:t>也成立</a:t>
            </a:r>
            <a:r>
              <a:rPr sz="3200" dirty="0">
                <a:latin typeface="黑体"/>
                <a:ea typeface="黑体"/>
                <a:cs typeface="黑体"/>
                <a:sym typeface="Calibri Light"/>
              </a:rPr>
              <a:t>	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1" build="p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用简单归纳法证明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用简单归纳法证明</a:t>
            </a:r>
          </a:p>
        </p:txBody>
      </p:sp>
      <p:sp>
        <p:nvSpPr>
          <p:cNvPr id="150" name="fun f(x:int):int =  if x=0 then 1 else f(x-1) + 1     (* REQUIRES x ≥0 *)     (* ENSURES f(x) = x+1 *)…"/>
          <p:cNvSpPr txBox="1">
            <a:spLocks noGrp="1"/>
          </p:cNvSpPr>
          <p:nvPr>
            <p:ph type="body" idx="4294967295"/>
          </p:nvPr>
        </p:nvSpPr>
        <p:spPr>
          <a:xfrm>
            <a:off x="838200" y="1825624"/>
            <a:ext cx="10515600" cy="435133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defTabSz="804545">
              <a:lnSpc>
                <a:spcPct val="150000"/>
              </a:lnSpc>
              <a:spcBef>
                <a:spcPts val="800"/>
              </a:spcBef>
              <a:buSzTx/>
              <a:buNone/>
              <a:defRPr sz="2815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/>
              <a:t>    fun f(</a:t>
            </a:r>
            <a:r>
              <a:rPr dirty="0" err="1"/>
              <a:t>x:int</a:t>
            </a:r>
            <a:r>
              <a:rPr dirty="0"/>
              <a:t>):int =</a:t>
            </a:r>
            <a:br>
              <a:rPr dirty="0"/>
            </a:br>
            <a:r>
              <a:rPr dirty="0"/>
              <a:t>	</a:t>
            </a:r>
            <a:r>
              <a:rPr b="1" dirty="0"/>
              <a:t>if</a:t>
            </a:r>
            <a:r>
              <a:rPr dirty="0"/>
              <a:t> x=0 </a:t>
            </a:r>
            <a:r>
              <a:rPr b="1" dirty="0"/>
              <a:t>then</a:t>
            </a:r>
            <a:r>
              <a:rPr dirty="0"/>
              <a:t> 1 </a:t>
            </a:r>
            <a:r>
              <a:rPr b="1" dirty="0"/>
              <a:t>else</a:t>
            </a:r>
            <a:r>
              <a:rPr dirty="0"/>
              <a:t> f(x-1) + 1</a:t>
            </a:r>
            <a:br>
              <a:rPr dirty="0"/>
            </a:br>
            <a:r>
              <a:rPr dirty="0"/>
              <a:t>    </a:t>
            </a:r>
            <a:r>
              <a:rPr sz="2465" dirty="0">
                <a:solidFill>
                  <a:srgbClr val="000000"/>
                </a:solidFill>
              </a:rPr>
              <a:t>(* REQUIRES x ≥0 *)</a:t>
            </a:r>
            <a:br>
              <a:rPr sz="2465" dirty="0">
                <a:solidFill>
                  <a:srgbClr val="000000"/>
                </a:solidFill>
              </a:rPr>
            </a:br>
            <a:r>
              <a:rPr sz="2465" dirty="0">
                <a:solidFill>
                  <a:srgbClr val="000000"/>
                </a:solidFill>
              </a:rPr>
              <a:t>    (* ENSURES f(x) = x+1 *)</a:t>
            </a:r>
            <a:br>
              <a:rPr sz="2465" dirty="0">
                <a:solidFill>
                  <a:srgbClr val="000000"/>
                </a:solidFill>
              </a:rPr>
            </a:br>
            <a:endParaRPr sz="2465" dirty="0">
              <a:solidFill>
                <a:srgbClr val="000000"/>
              </a:solidFill>
            </a:endParaRPr>
          </a:p>
          <a:p>
            <a:pPr marL="0" indent="0" defTabSz="804545">
              <a:lnSpc>
                <a:spcPct val="150000"/>
              </a:lnSpc>
              <a:spcBef>
                <a:spcPts val="800"/>
              </a:spcBef>
              <a:buSzTx/>
              <a:buNone/>
              <a:defRPr sz="281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 err="1">
                <a:latin typeface="黑体"/>
                <a:ea typeface="黑体"/>
                <a:cs typeface="黑体"/>
                <a:sym typeface="黑体"/>
              </a:rPr>
              <a:t>试证明：对所有整数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 </a:t>
            </a:r>
            <a:r>
              <a:rPr dirty="0"/>
              <a:t>x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，当</a:t>
            </a:r>
            <a:r>
              <a:rPr dirty="0"/>
              <a:t>x≥0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时</a:t>
            </a:r>
            <a:r>
              <a:rPr dirty="0"/>
              <a:t>, f(x) = x+1</a:t>
            </a:r>
            <a:br>
              <a:rPr dirty="0"/>
            </a:br>
            <a:endParaRPr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用简单归纳法证明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用简单归纳法证明</a:t>
            </a:r>
          </a:p>
        </p:txBody>
      </p:sp>
      <p:pic>
        <p:nvPicPr>
          <p:cNvPr id="15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298" y="1766279"/>
            <a:ext cx="7590352" cy="445672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用简单归纳法证明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用简单归纳法证明</a:t>
            </a:r>
          </a:p>
        </p:txBody>
      </p:sp>
      <p:pic>
        <p:nvPicPr>
          <p:cNvPr id="15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974" y="1664147"/>
            <a:ext cx="7278994" cy="496525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fun f(x:int):int =  if x=0 then 1 else f(x-1) + 1     (* REQUIRES x ≥0 *)     (* ENSURES f(x) = x+1 *)…">
            <a:extLst>
              <a:ext uri="{FF2B5EF4-FFF2-40B4-BE49-F238E27FC236}">
                <a16:creationId xmlns:a16="http://schemas.microsoft.com/office/drawing/2014/main" id="{27BB0A4E-27B3-4547-A509-F8F497325F8B}"/>
              </a:ext>
            </a:extLst>
          </p:cNvPr>
          <p:cNvSpPr txBox="1">
            <a:spLocks/>
          </p:cNvSpPr>
          <p:nvPr/>
        </p:nvSpPr>
        <p:spPr>
          <a:xfrm>
            <a:off x="6696740" y="175713"/>
            <a:ext cx="5385390" cy="17043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2500" lnSpcReduction="10000"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defTabSz="804545" hangingPunct="1">
              <a:lnSpc>
                <a:spcPct val="150000"/>
              </a:lnSpc>
              <a:spcBef>
                <a:spcPts val="800"/>
              </a:spcBef>
              <a:buSzTx/>
              <a:buFont typeface="Arial" panose="020B0604020202090204"/>
              <a:buNone/>
              <a:defRPr sz="2815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lang="en" sz="2815" dirty="0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    fun f(</a:t>
            </a:r>
            <a:r>
              <a:rPr lang="en" sz="2815" dirty="0" err="1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x:int</a:t>
            </a:r>
            <a:r>
              <a:rPr lang="en" sz="2815" dirty="0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):int =</a:t>
            </a:r>
            <a:br>
              <a:rPr lang="en" sz="2815" dirty="0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</a:br>
            <a:r>
              <a:rPr lang="en" sz="2815" dirty="0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	</a:t>
            </a:r>
            <a:r>
              <a:rPr lang="en" sz="2815" b="1" dirty="0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if</a:t>
            </a:r>
            <a:r>
              <a:rPr lang="en" sz="2815" dirty="0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 x=0 </a:t>
            </a:r>
            <a:r>
              <a:rPr lang="en" sz="2815" b="1" dirty="0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then</a:t>
            </a:r>
            <a:r>
              <a:rPr lang="en" sz="2815" dirty="0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 1 </a:t>
            </a:r>
            <a:r>
              <a:rPr lang="en" sz="2815" b="1" dirty="0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else</a:t>
            </a:r>
            <a:r>
              <a:rPr lang="en" sz="2815" dirty="0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 f(x-1) + 1</a:t>
            </a:r>
            <a:br>
              <a:rPr lang="en" sz="2815" dirty="0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</a:br>
            <a:endParaRPr lang="en" sz="2815" dirty="0"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用简单归纳法证明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用简单归纳法证明</a:t>
            </a:r>
          </a:p>
        </p:txBody>
      </p:sp>
      <p:pic>
        <p:nvPicPr>
          <p:cNvPr id="15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739" y="1396627"/>
            <a:ext cx="7178405" cy="509624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fun f(x:int):int =  if x=0 then 1 else f(x-1) + 1     (* REQUIRES x ≥0 *)     (* ENSURES f(x) = x+1 *)…">
            <a:extLst>
              <a:ext uri="{FF2B5EF4-FFF2-40B4-BE49-F238E27FC236}">
                <a16:creationId xmlns:a16="http://schemas.microsoft.com/office/drawing/2014/main" id="{C2655C91-D7F9-A042-A5D2-F91764CDA18A}"/>
              </a:ext>
            </a:extLst>
          </p:cNvPr>
          <p:cNvSpPr txBox="1">
            <a:spLocks/>
          </p:cNvSpPr>
          <p:nvPr/>
        </p:nvSpPr>
        <p:spPr>
          <a:xfrm>
            <a:off x="6547884" y="175713"/>
            <a:ext cx="5385390" cy="17043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2500" lnSpcReduction="10000"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90204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defTabSz="804545" hangingPunct="1">
              <a:lnSpc>
                <a:spcPct val="150000"/>
              </a:lnSpc>
              <a:spcBef>
                <a:spcPts val="800"/>
              </a:spcBef>
              <a:buSzTx/>
              <a:buFont typeface="Arial" panose="020B0604020202090204"/>
              <a:buNone/>
              <a:defRPr sz="2815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lang="en" sz="2815" dirty="0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    fun f(</a:t>
            </a:r>
            <a:r>
              <a:rPr lang="en" sz="2815" dirty="0" err="1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x:int</a:t>
            </a:r>
            <a:r>
              <a:rPr lang="en" sz="2815" dirty="0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):int =</a:t>
            </a:r>
            <a:br>
              <a:rPr lang="en" sz="2815" dirty="0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</a:br>
            <a:r>
              <a:rPr lang="en" sz="2815" dirty="0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	</a:t>
            </a:r>
            <a:r>
              <a:rPr lang="en" sz="2815" b="1" dirty="0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if</a:t>
            </a:r>
            <a:r>
              <a:rPr lang="en" sz="2815" dirty="0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 x=0 </a:t>
            </a:r>
            <a:r>
              <a:rPr lang="en" sz="2815" b="1" dirty="0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then</a:t>
            </a:r>
            <a:r>
              <a:rPr lang="en" sz="2815" dirty="0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 1 </a:t>
            </a:r>
            <a:r>
              <a:rPr lang="en" sz="2815" b="1" dirty="0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else</a:t>
            </a:r>
            <a:r>
              <a:rPr lang="en" sz="2815" dirty="0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 f(x-1) + 1</a:t>
            </a:r>
            <a:br>
              <a:rPr lang="en" sz="2815" dirty="0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</a:br>
            <a:endParaRPr lang="en" sz="2815" dirty="0"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用简单归纳法证明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用简单归纳法证明</a:t>
            </a:r>
          </a:p>
        </p:txBody>
      </p:sp>
      <p:sp>
        <p:nvSpPr>
          <p:cNvPr id="162" name="fun eval ([ ]:int list) : int = 0    | eval (d::L) = d + 10 * (eval L); (size = length of argument list, decreases by 1)…"/>
          <p:cNvSpPr txBox="1">
            <a:spLocks noGrp="1"/>
          </p:cNvSpPr>
          <p:nvPr>
            <p:ph type="body" sz="half" idx="4294967295"/>
          </p:nvPr>
        </p:nvSpPr>
        <p:spPr>
          <a:xfrm>
            <a:off x="838200" y="1539875"/>
            <a:ext cx="10515600" cy="28321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685800">
              <a:spcBef>
                <a:spcPts val="700"/>
              </a:spcBef>
              <a:buSzTx/>
              <a:buNone/>
              <a:defRPr sz="2400" b="1">
                <a:solidFill>
                  <a:srgbClr val="0033CC"/>
                </a:solidFill>
              </a:defRPr>
            </a:pPr>
            <a:r>
              <a:rPr dirty="0"/>
              <a:t>fun</a:t>
            </a:r>
            <a:r>
              <a:rPr b="0" dirty="0"/>
              <a:t> eval ([ ]:int list) : int = 0</a:t>
            </a:r>
            <a:br>
              <a:rPr b="0" dirty="0"/>
            </a:br>
            <a:r>
              <a:rPr b="0" dirty="0"/>
              <a:t>   | eval (d::L) = d + 10 * (eval L);</a:t>
            </a:r>
            <a:br>
              <a:rPr b="0" dirty="0"/>
            </a:br>
            <a:r>
              <a:rPr sz="2100" b="0" dirty="0">
                <a:solidFill>
                  <a:srgbClr val="000000"/>
                </a:solidFill>
              </a:rPr>
              <a:t>(size = length of argument list, decreases by 1)</a:t>
            </a:r>
          </a:p>
          <a:p>
            <a:pPr marL="0" indent="0" defTabSz="685800">
              <a:spcBef>
                <a:spcPts val="700"/>
              </a:spcBef>
              <a:buSzTx/>
              <a:buNone/>
              <a:defRPr sz="1500"/>
            </a:pPr>
            <a:br>
              <a:rPr sz="2100" dirty="0"/>
            </a:br>
            <a:r>
              <a:rPr sz="2400" dirty="0">
                <a:latin typeface="黑体"/>
                <a:ea typeface="黑体"/>
                <a:cs typeface="黑体"/>
                <a:sym typeface="黑体"/>
              </a:rPr>
              <a:t>试证明：对所有值 </a:t>
            </a:r>
            <a:r>
              <a:rPr sz="2400" dirty="0"/>
              <a:t>L:int list</a:t>
            </a:r>
            <a:r>
              <a:rPr sz="2400" dirty="0">
                <a:latin typeface="宋体"/>
                <a:ea typeface="宋体"/>
                <a:cs typeface="宋体"/>
                <a:sym typeface="宋体"/>
              </a:rPr>
              <a:t>，</a:t>
            </a:r>
            <a:br>
              <a:rPr sz="2400" dirty="0">
                <a:latin typeface="宋体"/>
                <a:ea typeface="宋体"/>
                <a:cs typeface="宋体"/>
                <a:sym typeface="宋体"/>
              </a:rPr>
            </a:br>
            <a:r>
              <a:rPr sz="2400" dirty="0"/>
              <a:t>                 </a:t>
            </a:r>
            <a:r>
              <a:rPr sz="2400" dirty="0">
                <a:latin typeface="黑体"/>
                <a:ea typeface="黑体"/>
                <a:cs typeface="黑体"/>
                <a:sym typeface="黑体"/>
              </a:rPr>
              <a:t>存在一个整数</a:t>
            </a:r>
            <a:r>
              <a:rPr sz="2400" dirty="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 n</a:t>
            </a:r>
            <a:r>
              <a:rPr sz="2400" dirty="0">
                <a:latin typeface="黑体"/>
                <a:ea typeface="黑体"/>
                <a:cs typeface="黑体"/>
                <a:sym typeface="黑体"/>
              </a:rPr>
              <a:t>，使</a:t>
            </a:r>
            <a:r>
              <a:rPr sz="2400" dirty="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eval L =&gt;* n</a:t>
            </a:r>
            <a:br>
              <a:rPr sz="2400" dirty="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</a:br>
            <a:br>
              <a:rPr sz="2400" dirty="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</a:br>
            <a:endParaRPr sz="2400" dirty="0"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63" name="fun decimal (n:int) : int list =     if n&lt;10 then [n]         else (n mod 10) :: decimal (n div 10)"/>
          <p:cNvSpPr txBox="1"/>
          <p:nvPr/>
        </p:nvSpPr>
        <p:spPr>
          <a:xfrm>
            <a:off x="838200" y="4187664"/>
            <a:ext cx="8948738" cy="19710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3200" b="1">
                <a:solidFill>
                  <a:srgbClr val="0033CC"/>
                </a:solidFill>
              </a:defRPr>
            </a:pPr>
            <a:r>
              <a:t>fun</a:t>
            </a:r>
            <a:r>
              <a:rPr b="0"/>
              <a:t> decimal (n:int) : int list =</a:t>
            </a:r>
            <a:br>
              <a:rPr b="0"/>
            </a:br>
            <a:r>
              <a:rPr b="0"/>
              <a:t>    </a:t>
            </a:r>
            <a:r>
              <a:t>if</a:t>
            </a:r>
            <a:r>
              <a:rPr b="0"/>
              <a:t> n&lt;10 </a:t>
            </a:r>
            <a:r>
              <a:t>then</a:t>
            </a:r>
            <a:r>
              <a:rPr b="0"/>
              <a:t> [n]</a:t>
            </a:r>
            <a:br>
              <a:rPr b="0"/>
            </a:br>
            <a:r>
              <a:rPr b="0"/>
              <a:t>	       </a:t>
            </a:r>
            <a:r>
              <a:t>else</a:t>
            </a:r>
            <a:r>
              <a:rPr b="0"/>
              <a:t> (n mod 10) :: decimal (n div 10)</a:t>
            </a:r>
            <a:br>
              <a:rPr b="0"/>
            </a:br>
            <a:endParaRPr b="0"/>
          </a:p>
        </p:txBody>
      </p:sp>
      <p:sp>
        <p:nvSpPr>
          <p:cNvPr id="164" name="?为什么不能用？"/>
          <p:cNvSpPr txBox="1"/>
          <p:nvPr/>
        </p:nvSpPr>
        <p:spPr>
          <a:xfrm>
            <a:off x="8513762" y="3477418"/>
            <a:ext cx="2471738" cy="158750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/>
          <a:p>
            <a:pPr>
              <a:lnSpc>
                <a:spcPct val="90000"/>
              </a:lnSpc>
              <a:defRPr sz="4400" b="1">
                <a:solidFill>
                  <a:srgbClr val="FF0000"/>
                </a:solidFill>
                <a:latin typeface="华文隶书"/>
                <a:ea typeface="华文隶书"/>
                <a:cs typeface="华文隶书"/>
                <a:sym typeface="华文隶书"/>
              </a:defRPr>
            </a:pPr>
            <a:r>
              <a:t>?为什么不能用？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1" uiExpand="1" build="p" animBg="1" advAuto="0"/>
      <p:bldP spid="163" grpId="2" animBg="1" advAuto="0"/>
      <p:bldP spid="164" grpId="3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用简单归纳法证明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>
                <a:latin typeface="黑体"/>
                <a:ea typeface="黑体"/>
                <a:cs typeface="黑体"/>
                <a:sym typeface="黑体"/>
              </a:rPr>
              <a:t>用简单归纳法证明</a:t>
            </a:r>
          </a:p>
        </p:txBody>
      </p:sp>
      <p:sp>
        <p:nvSpPr>
          <p:cNvPr id="162" name="fun eval ([ ]:int list) : int = 0    | eval (d::L) = d + 10 * (eval L); (size = length of argument list, decreases by 1)…"/>
          <p:cNvSpPr txBox="1">
            <a:spLocks noGrp="1"/>
          </p:cNvSpPr>
          <p:nvPr>
            <p:ph type="body" sz="half" idx="4294967295"/>
          </p:nvPr>
        </p:nvSpPr>
        <p:spPr>
          <a:xfrm>
            <a:off x="838200" y="2187388"/>
            <a:ext cx="10331824" cy="313764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685800">
              <a:spcBef>
                <a:spcPts val="700"/>
              </a:spcBef>
              <a:buSzTx/>
              <a:buNone/>
              <a:defRPr sz="2400" b="1">
                <a:solidFill>
                  <a:srgbClr val="0033CC"/>
                </a:solidFill>
              </a:defRPr>
            </a:pPr>
            <a:r>
              <a:rPr sz="3600" dirty="0"/>
              <a:t>fun</a:t>
            </a:r>
            <a:r>
              <a:rPr sz="3600" b="0" dirty="0"/>
              <a:t> </a:t>
            </a:r>
            <a:r>
              <a:rPr sz="3200" b="0" dirty="0"/>
              <a:t>eval ([ ]:int list) : int = 0</a:t>
            </a:r>
            <a:br>
              <a:rPr sz="3200" b="0" dirty="0"/>
            </a:br>
            <a:r>
              <a:rPr sz="3200" b="0" dirty="0"/>
              <a:t>   | eval (d</a:t>
            </a:r>
            <a:r>
              <a:rPr sz="3200" dirty="0">
                <a:solidFill>
                  <a:srgbClr val="0033CC"/>
                </a:solidFill>
              </a:rPr>
              <a:t>::</a:t>
            </a:r>
            <a:r>
              <a:rPr sz="3200" b="0" dirty="0"/>
              <a:t>L) = d + 10 * (eval L);</a:t>
            </a:r>
            <a:br>
              <a:rPr b="0" dirty="0"/>
            </a:br>
            <a:r>
              <a:rPr b="0" dirty="0">
                <a:solidFill>
                  <a:srgbClr val="000000"/>
                </a:solidFill>
              </a:rPr>
              <a:t>(size = length of argument list, decreases by 1)</a:t>
            </a:r>
            <a:endParaRPr dirty="0"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63" name="fun decimal (n:int) : int list =     if n&lt;10 then [n]         else (n mod 10) :: decimal (n div 10)"/>
          <p:cNvSpPr txBox="1"/>
          <p:nvPr/>
        </p:nvSpPr>
        <p:spPr>
          <a:xfrm>
            <a:off x="838200" y="4187664"/>
            <a:ext cx="8948738" cy="19710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3200" b="1">
                <a:solidFill>
                  <a:srgbClr val="0033CC"/>
                </a:solidFill>
              </a:defRPr>
            </a:pPr>
            <a:r>
              <a:rPr dirty="0"/>
              <a:t>fun</a:t>
            </a:r>
            <a:r>
              <a:rPr b="0" dirty="0"/>
              <a:t> decimal (n:int) : int list =</a:t>
            </a:r>
            <a:br>
              <a:rPr b="0" dirty="0"/>
            </a:br>
            <a:r>
              <a:rPr b="0" dirty="0"/>
              <a:t>    </a:t>
            </a:r>
            <a:r>
              <a:rPr dirty="0"/>
              <a:t>if</a:t>
            </a:r>
            <a:r>
              <a:rPr b="0" dirty="0"/>
              <a:t> n&lt;10 </a:t>
            </a:r>
            <a:r>
              <a:rPr dirty="0"/>
              <a:t>then</a:t>
            </a:r>
            <a:r>
              <a:rPr b="0" dirty="0"/>
              <a:t> [n]</a:t>
            </a:r>
            <a:br>
              <a:rPr b="0" dirty="0"/>
            </a:br>
            <a:r>
              <a:rPr b="0" dirty="0"/>
              <a:t>	       </a:t>
            </a:r>
            <a:r>
              <a:rPr dirty="0"/>
              <a:t>else</a:t>
            </a:r>
            <a:r>
              <a:rPr b="0" dirty="0"/>
              <a:t> (n mod 10) :: decimal (n div 10)</a:t>
            </a:r>
            <a:br>
              <a:rPr b="0" dirty="0"/>
            </a:br>
            <a:endParaRPr b="0" dirty="0"/>
          </a:p>
        </p:txBody>
      </p:sp>
      <p:sp>
        <p:nvSpPr>
          <p:cNvPr id="164" name="?为什么不能用？"/>
          <p:cNvSpPr txBox="1"/>
          <p:nvPr/>
        </p:nvSpPr>
        <p:spPr>
          <a:xfrm>
            <a:off x="8550910" y="4091305"/>
            <a:ext cx="3408045" cy="70040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/>
          <a:p>
            <a:pPr>
              <a:lnSpc>
                <a:spcPct val="90000"/>
              </a:lnSpc>
              <a:defRPr sz="4400" b="1">
                <a:solidFill>
                  <a:srgbClr val="FF0000"/>
                </a:solidFill>
                <a:latin typeface="华文隶书"/>
                <a:ea typeface="华文隶书"/>
                <a:cs typeface="华文隶书"/>
                <a:sym typeface="华文隶书"/>
              </a:defRPr>
            </a:pPr>
            <a:r>
              <a:rPr dirty="0"/>
              <a:t> 能用</a:t>
            </a:r>
            <a:r>
              <a:rPr lang="zh-CN" altLang="en-US" dirty="0"/>
              <a:t>吗</a:t>
            </a:r>
            <a:r>
              <a:rPr dirty="0"/>
              <a:t>？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uiExpand="1" build="p" animBg="1" advAuto="0"/>
      <p:bldP spid="163" grpId="0" animBg="1" advAuto="0"/>
      <p:bldP spid="164" grpId="0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简单归纳法的适用范围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简单归纳法的适用范围</a:t>
            </a:r>
          </a:p>
        </p:txBody>
      </p:sp>
      <p:sp>
        <p:nvSpPr>
          <p:cNvPr id="167" name="适用于涉及自然数的递归函数…"/>
          <p:cNvSpPr txBox="1">
            <a:spLocks noGrp="1"/>
          </p:cNvSpPr>
          <p:nvPr>
            <p:ph type="body" idx="4294967295"/>
          </p:nvPr>
        </p:nvSpPr>
        <p:spPr>
          <a:xfrm>
            <a:off x="838200" y="1825624"/>
            <a:ext cx="10515600" cy="435133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 sz="3200">
                <a:solidFill>
                  <a:srgbClr val="7030A0"/>
                </a:solidFill>
                <a:latin typeface="黑体"/>
                <a:ea typeface="黑体"/>
                <a:cs typeface="黑体"/>
                <a:sym typeface="黑体"/>
              </a:defRPr>
            </a:pPr>
            <a:r>
              <a:rPr dirty="0"/>
              <a:t>适用于涉及自然数的递归函数</a:t>
            </a: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defRPr sz="32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>
                <a:latin typeface="黑体"/>
                <a:ea typeface="黑体"/>
                <a:cs typeface="黑体"/>
                <a:sym typeface="黑体"/>
              </a:rPr>
              <a:t>参数为非负整数</a:t>
            </a: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defRPr sz="32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/>
              <a:t>f(x)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的递归调用形如</a:t>
            </a:r>
            <a:r>
              <a:rPr dirty="0"/>
              <a:t>f(y),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且</a:t>
            </a:r>
            <a:r>
              <a:rPr dirty="0"/>
              <a:t>size(y)=size(x)-1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1" build="p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上节课内容回顾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上节课内容回顾</a:t>
            </a:r>
          </a:p>
        </p:txBody>
      </p:sp>
      <p:sp>
        <p:nvSpPr>
          <p:cNvPr id="24" name="• 数据类型：…"/>
          <p:cNvSpPr txBox="1">
            <a:spLocks noGrp="1"/>
          </p:cNvSpPr>
          <p:nvPr>
            <p:ph type="body" idx="4294967295"/>
          </p:nvPr>
        </p:nvSpPr>
        <p:spPr>
          <a:xfrm>
            <a:off x="838200" y="1825624"/>
            <a:ext cx="11163300" cy="43513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Tx/>
              <a:buNone/>
              <a:defRPr sz="32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•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数据类型：</a:t>
            </a:r>
          </a:p>
          <a:p>
            <a:pPr marL="0" indent="0">
              <a:buSzTx/>
              <a:buNone/>
              <a:defRPr sz="32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</a:t>
            </a:r>
            <a:r>
              <a:rPr sz="2800">
                <a:latin typeface="黑体"/>
                <a:ea typeface="黑体"/>
                <a:cs typeface="黑体"/>
                <a:sym typeface="黑体"/>
              </a:rPr>
              <a:t>基础类型</a:t>
            </a:r>
            <a:r>
              <a:rPr sz="2800"/>
              <a:t>(int, real, bool…)</a:t>
            </a:r>
          </a:p>
          <a:p>
            <a:pPr marL="0" indent="0">
              <a:buSzTx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元组</a:t>
            </a:r>
            <a:r>
              <a:t>(tuple types with *) </a:t>
            </a:r>
          </a:p>
          <a:p>
            <a:pPr marL="0" indent="0">
              <a:buSzTx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函数</a:t>
            </a:r>
            <a:r>
              <a:t>(function types with -&gt;)</a:t>
            </a:r>
          </a:p>
          <a:p>
            <a:pPr marL="0" indent="0">
              <a:buSzTx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表</a:t>
            </a:r>
            <a:r>
              <a:t>(lists)</a:t>
            </a:r>
          </a:p>
          <a:p>
            <a:pPr marL="0" indent="0">
              <a:buSzTx/>
              <a:buNone/>
              <a:defRPr sz="32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•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表达式：表达式求值的结果为一个值</a:t>
            </a:r>
            <a:r>
              <a:rPr sz="2800"/>
              <a:t>(if it terminates)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完全归纳法(complete (strong) induction)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完全归纳法</a:t>
            </a:r>
            <a:r>
              <a:rPr sz="3600"/>
              <a:t>(complete (strong) induction)</a:t>
            </a:r>
          </a:p>
        </p:txBody>
      </p:sp>
      <p:sp>
        <p:nvSpPr>
          <p:cNvPr id="170" name="证明对所有非负整数n，P(n)都成立…"/>
          <p:cNvSpPr txBox="1">
            <a:spLocks noGrp="1"/>
          </p:cNvSpPr>
          <p:nvPr>
            <p:ph type="body" idx="4294967295"/>
          </p:nvPr>
        </p:nvSpPr>
        <p:spPr>
          <a:xfrm>
            <a:off x="838200" y="1539875"/>
            <a:ext cx="10515600" cy="419323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713105">
              <a:lnSpc>
                <a:spcPct val="150000"/>
              </a:lnSpc>
              <a:spcBef>
                <a:spcPts val="700"/>
              </a:spcBef>
              <a:buSzTx/>
              <a:buNone/>
              <a:defRPr sz="218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证明对所有非负整数</a:t>
            </a:r>
            <a:r>
              <a:t>n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，</a:t>
            </a:r>
            <a:r>
              <a:t>P(n)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都成立</a:t>
            </a:r>
          </a:p>
          <a:p>
            <a:pPr marL="0" indent="0" defTabSz="713105">
              <a:lnSpc>
                <a:spcPct val="150000"/>
              </a:lnSpc>
              <a:spcBef>
                <a:spcPts val="700"/>
              </a:spcBef>
              <a:defRPr sz="218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将</a:t>
            </a:r>
            <a:r>
              <a:t>P(k)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简化为</a:t>
            </a:r>
            <a:r>
              <a:t>k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个子问题：</a:t>
            </a:r>
            <a:r>
              <a:t> P(0), P(1), … , P(k-1)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，且它们均成立时，可以利用</a:t>
            </a:r>
            <a:r>
              <a:t>{P(0), P(1), … , P(k-1)}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推导出</a:t>
            </a:r>
            <a:r>
              <a:t>P(k)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也成立</a:t>
            </a:r>
          </a:p>
          <a:p>
            <a:pPr marL="534670" lvl="1" indent="-178435" defTabSz="713105">
              <a:lnSpc>
                <a:spcPct val="100000"/>
              </a:lnSpc>
              <a:spcBef>
                <a:spcPts val="300"/>
              </a:spcBef>
              <a:defRPr sz="187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如：</a:t>
            </a:r>
            <a:r>
              <a:t>P(0)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成立</a:t>
            </a:r>
          </a:p>
          <a:p>
            <a:pPr marL="178435" lvl="1" indent="178435" defTabSz="713105">
              <a:lnSpc>
                <a:spcPct val="100000"/>
              </a:lnSpc>
              <a:spcBef>
                <a:spcPts val="300"/>
              </a:spcBef>
              <a:buSzTx/>
              <a:buNone/>
              <a:defRPr sz="187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     P(1)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可由</a:t>
            </a:r>
            <a:r>
              <a:t>P(0)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推导出来</a:t>
            </a:r>
          </a:p>
          <a:p>
            <a:pPr marL="178435" lvl="1" indent="178435" defTabSz="713105">
              <a:lnSpc>
                <a:spcPct val="100000"/>
              </a:lnSpc>
              <a:spcBef>
                <a:spcPts val="300"/>
              </a:spcBef>
              <a:buSzTx/>
              <a:buNone/>
              <a:defRPr sz="187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     P(2)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可由</a:t>
            </a:r>
            <a:r>
              <a:t>P(0)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，</a:t>
            </a:r>
            <a:r>
              <a:t> P(1)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推导出来</a:t>
            </a:r>
          </a:p>
          <a:p>
            <a:pPr marL="178435" lvl="1" indent="178435" defTabSz="713105">
              <a:lnSpc>
                <a:spcPct val="100000"/>
              </a:lnSpc>
              <a:spcBef>
                <a:spcPts val="300"/>
              </a:spcBef>
              <a:buSzTx/>
              <a:buNone/>
              <a:defRPr sz="187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 	     P(3)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可由</a:t>
            </a:r>
            <a:r>
              <a:t>P(0)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，</a:t>
            </a:r>
            <a:r>
              <a:t> P(1)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，</a:t>
            </a:r>
            <a:r>
              <a:t> P(2)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推导出来</a:t>
            </a:r>
          </a:p>
          <a:p>
            <a:pPr marL="178435" lvl="1" indent="178435" defTabSz="713105">
              <a:lnSpc>
                <a:spcPct val="100000"/>
              </a:lnSpc>
              <a:spcBef>
                <a:spcPts val="300"/>
              </a:spcBef>
              <a:buSzTx/>
              <a:buNone/>
              <a:defRPr sz="187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      ……	  </a:t>
            </a:r>
          </a:p>
          <a:p>
            <a:pPr marL="178435" lvl="1" indent="178435" defTabSz="713105">
              <a:lnSpc>
                <a:spcPct val="100000"/>
              </a:lnSpc>
              <a:spcBef>
                <a:spcPts val="300"/>
              </a:spcBef>
              <a:buSzTx/>
              <a:buNone/>
              <a:defRPr sz="187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     P(k)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可由</a:t>
            </a:r>
            <a:r>
              <a:t>P(0), P(1), … , P(k-1)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推导出来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 fill="hold"/>
                                        <p:tgtEl>
                                          <p:spTgt spid="1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1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1" build="p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完全归纳法的适用范围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完全归纳法的适用范围</a:t>
            </a:r>
          </a:p>
        </p:txBody>
      </p:sp>
      <p:sp>
        <p:nvSpPr>
          <p:cNvPr id="173" name="适用于涉及自然数的递归函数…"/>
          <p:cNvSpPr txBox="1">
            <a:spLocks noGrp="1"/>
          </p:cNvSpPr>
          <p:nvPr>
            <p:ph type="body" idx="4294967295"/>
          </p:nvPr>
        </p:nvSpPr>
        <p:spPr>
          <a:xfrm>
            <a:off x="838200" y="1825624"/>
            <a:ext cx="10515600" cy="435133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 sz="3200">
                <a:solidFill>
                  <a:srgbClr val="7030A0"/>
                </a:solidFill>
                <a:latin typeface="黑体"/>
                <a:ea typeface="黑体"/>
                <a:cs typeface="黑体"/>
                <a:sym typeface="黑体"/>
              </a:defRPr>
            </a:pPr>
            <a:r>
              <a:t>适用于涉及自然数的递归函数</a:t>
            </a: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defRPr sz="32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参数为非负整数</a:t>
            </a: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defRPr sz="32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f(x)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的递归调用形如</a:t>
            </a:r>
            <a:r>
              <a:t>f(y),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且</a:t>
            </a:r>
            <a:r>
              <a:t>size(y)&lt;size(x)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1" build="p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用完全归纳法证明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用完全归纳法证明</a:t>
            </a:r>
          </a:p>
        </p:txBody>
      </p:sp>
      <p:sp>
        <p:nvSpPr>
          <p:cNvPr id="176" name="fun decimal (n:int) : int list =     if n&lt;10 then [n]         else (n mod 10) :: decimal (n div 10)…"/>
          <p:cNvSpPr txBox="1"/>
          <p:nvPr/>
        </p:nvSpPr>
        <p:spPr>
          <a:xfrm>
            <a:off x="952500" y="1536700"/>
            <a:ext cx="8948738" cy="483209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3200" b="1">
                <a:solidFill>
                  <a:srgbClr val="0033CC"/>
                </a:solidFill>
              </a:defRPr>
            </a:pPr>
            <a:r>
              <a:rPr dirty="0"/>
              <a:t>fun</a:t>
            </a:r>
            <a:r>
              <a:rPr b="0" dirty="0"/>
              <a:t> decimal (n:int) : int list =</a:t>
            </a:r>
            <a:br>
              <a:rPr b="0" dirty="0"/>
            </a:br>
            <a:r>
              <a:rPr b="0" dirty="0"/>
              <a:t>    </a:t>
            </a:r>
            <a:r>
              <a:rPr dirty="0"/>
              <a:t>if</a:t>
            </a:r>
            <a:r>
              <a:rPr b="0" dirty="0"/>
              <a:t> n&lt;10 </a:t>
            </a:r>
            <a:r>
              <a:rPr dirty="0"/>
              <a:t>then</a:t>
            </a:r>
            <a:r>
              <a:rPr b="0" dirty="0"/>
              <a:t> [n]</a:t>
            </a:r>
            <a:br>
              <a:rPr b="0" dirty="0"/>
            </a:br>
            <a:r>
              <a:rPr b="0" dirty="0"/>
              <a:t>	       </a:t>
            </a:r>
            <a:r>
              <a:rPr dirty="0"/>
              <a:t>else</a:t>
            </a:r>
            <a:r>
              <a:rPr b="0" dirty="0"/>
              <a:t> (n mod 10) :: decimal (n div 10)</a:t>
            </a:r>
          </a:p>
          <a:p>
            <a:pPr>
              <a:defRPr sz="1000">
                <a:solidFill>
                  <a:srgbClr val="0033CC"/>
                </a:solidFill>
              </a:defRPr>
            </a:pPr>
            <a:r>
              <a:rPr dirty="0"/>
              <a:t>	</a:t>
            </a:r>
          </a:p>
          <a:p>
            <a:pPr>
              <a:defRPr sz="2800">
                <a:solidFill>
                  <a:srgbClr val="0033CC"/>
                </a:solidFill>
              </a:defRPr>
            </a:pPr>
            <a:r>
              <a:rPr dirty="0"/>
              <a:t>	(when n≥10,0≤n div 10 &lt;n )</a:t>
            </a:r>
            <a:endParaRPr lang="en-US" dirty="0"/>
          </a:p>
          <a:p>
            <a:pPr>
              <a:defRPr sz="2800">
                <a:solidFill>
                  <a:srgbClr val="0033CC"/>
                </a:solidFill>
              </a:defRPr>
            </a:pPr>
            <a:endParaRPr lang="en-US" dirty="0"/>
          </a:p>
          <a:p>
            <a:pPr>
              <a:defRPr sz="2800">
                <a:solidFill>
                  <a:srgbClr val="0033CC"/>
                </a:solidFill>
              </a:defRPr>
            </a:pPr>
            <a:r>
              <a:rPr lang="fr-FR" sz="3200" b="1" dirty="0">
                <a:solidFill>
                  <a:srgbClr val="0033CC"/>
                </a:solidFill>
                <a:sym typeface="Gill Sans" panose="020B0502020104020203"/>
              </a:rPr>
              <a:t>fun</a:t>
            </a:r>
            <a:r>
              <a:rPr lang="fr-FR" sz="3200" dirty="0">
                <a:solidFill>
                  <a:srgbClr val="0033CC"/>
                </a:solidFill>
                <a:sym typeface="Gill Sans" panose="020B0502020104020203"/>
              </a:rPr>
              <a:t> </a:t>
            </a:r>
            <a:r>
              <a:rPr lang="fr-FR" sz="3200" dirty="0" err="1">
                <a:solidFill>
                  <a:srgbClr val="0033CC"/>
                </a:solidFill>
                <a:sym typeface="Gill Sans" panose="020B0502020104020203"/>
              </a:rPr>
              <a:t>eval</a:t>
            </a:r>
            <a:r>
              <a:rPr lang="fr-FR" sz="3200" dirty="0">
                <a:solidFill>
                  <a:srgbClr val="0033CC"/>
                </a:solidFill>
                <a:sym typeface="Gill Sans" panose="020B0502020104020203"/>
              </a:rPr>
              <a:t> ([ ]:</a:t>
            </a:r>
            <a:r>
              <a:rPr lang="fr-FR" sz="3200" dirty="0" err="1">
                <a:solidFill>
                  <a:srgbClr val="0033CC"/>
                </a:solidFill>
                <a:sym typeface="Gill Sans" panose="020B0502020104020203"/>
              </a:rPr>
              <a:t>int</a:t>
            </a:r>
            <a:r>
              <a:rPr lang="fr-FR" sz="3200" dirty="0">
                <a:solidFill>
                  <a:srgbClr val="0033CC"/>
                </a:solidFill>
                <a:sym typeface="Gill Sans" panose="020B0502020104020203"/>
              </a:rPr>
              <a:t> </a:t>
            </a:r>
            <a:r>
              <a:rPr lang="fr-FR" sz="3200" dirty="0" err="1">
                <a:solidFill>
                  <a:srgbClr val="0033CC"/>
                </a:solidFill>
                <a:sym typeface="Gill Sans" panose="020B0502020104020203"/>
              </a:rPr>
              <a:t>list</a:t>
            </a:r>
            <a:r>
              <a:rPr lang="fr-FR" sz="3200" dirty="0">
                <a:solidFill>
                  <a:srgbClr val="0033CC"/>
                </a:solidFill>
                <a:sym typeface="Gill Sans" panose="020B0502020104020203"/>
              </a:rPr>
              <a:t>) : </a:t>
            </a:r>
            <a:r>
              <a:rPr lang="fr-FR" sz="3200" dirty="0" err="1">
                <a:solidFill>
                  <a:srgbClr val="0033CC"/>
                </a:solidFill>
                <a:sym typeface="Gill Sans" panose="020B0502020104020203"/>
              </a:rPr>
              <a:t>int</a:t>
            </a:r>
            <a:r>
              <a:rPr lang="fr-FR" sz="3200" dirty="0">
                <a:solidFill>
                  <a:srgbClr val="0033CC"/>
                </a:solidFill>
                <a:sym typeface="Gill Sans" panose="020B0502020104020203"/>
              </a:rPr>
              <a:t> = 0</a:t>
            </a:r>
            <a:br>
              <a:rPr lang="fr-FR" sz="3200" dirty="0">
                <a:solidFill>
                  <a:srgbClr val="0033CC"/>
                </a:solidFill>
                <a:sym typeface="Gill Sans" panose="020B0502020104020203"/>
              </a:rPr>
            </a:br>
            <a:r>
              <a:rPr lang="fr-FR" sz="3200" dirty="0">
                <a:solidFill>
                  <a:srgbClr val="0033CC"/>
                </a:solidFill>
                <a:sym typeface="Gill Sans" panose="020B0502020104020203"/>
              </a:rPr>
              <a:t>   | </a:t>
            </a:r>
            <a:r>
              <a:rPr lang="fr-FR" sz="3200" dirty="0" err="1">
                <a:solidFill>
                  <a:srgbClr val="0033CC"/>
                </a:solidFill>
                <a:sym typeface="Gill Sans" panose="020B0502020104020203"/>
              </a:rPr>
              <a:t>eval</a:t>
            </a:r>
            <a:r>
              <a:rPr lang="fr-FR" sz="3200" dirty="0">
                <a:solidFill>
                  <a:srgbClr val="0033CC"/>
                </a:solidFill>
                <a:sym typeface="Gill Sans" panose="020B0502020104020203"/>
              </a:rPr>
              <a:t> (d::L) = d + 10 * (</a:t>
            </a:r>
            <a:r>
              <a:rPr lang="fr-FR" sz="3200" dirty="0" err="1">
                <a:solidFill>
                  <a:srgbClr val="0033CC"/>
                </a:solidFill>
                <a:sym typeface="Gill Sans" panose="020B0502020104020203"/>
              </a:rPr>
              <a:t>eval</a:t>
            </a:r>
            <a:r>
              <a:rPr lang="fr-FR" sz="3200" dirty="0">
                <a:solidFill>
                  <a:srgbClr val="0033CC"/>
                </a:solidFill>
                <a:sym typeface="Gill Sans" panose="020B0502020104020203"/>
              </a:rPr>
              <a:t> L);</a:t>
            </a:r>
            <a:endParaRPr dirty="0">
              <a:solidFill>
                <a:srgbClr val="0433FF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  <a:p>
            <a:pPr>
              <a:defRPr>
                <a:solidFill>
                  <a:srgbClr val="0433F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dirty="0">
              <a:solidFill>
                <a:srgbClr val="0433FF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  <a:p>
            <a:pPr>
              <a:defRPr sz="3200"/>
            </a:pPr>
            <a:r>
              <a:rPr dirty="0">
                <a:latin typeface="黑体"/>
                <a:ea typeface="黑体"/>
                <a:cs typeface="黑体"/>
                <a:sym typeface="黑体"/>
              </a:rPr>
              <a:t>试证明：对所有值 </a:t>
            </a:r>
            <a:r>
              <a:rPr dirty="0"/>
              <a:t>n:int (n≥0)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，</a:t>
            </a:r>
            <a:br>
              <a:rPr dirty="0">
                <a:latin typeface="黑体"/>
                <a:ea typeface="黑体"/>
                <a:cs typeface="黑体"/>
                <a:sym typeface="黑体"/>
              </a:rPr>
            </a:br>
            <a:r>
              <a:rPr dirty="0"/>
              <a:t>		eval (decimal n) = n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用完全归纳法证明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>
                <a:latin typeface="黑体"/>
                <a:ea typeface="黑体"/>
                <a:cs typeface="黑体"/>
                <a:sym typeface="黑体"/>
              </a:rPr>
              <a:t>用完全归纳法证明</a:t>
            </a:r>
          </a:p>
        </p:txBody>
      </p:sp>
      <p:sp>
        <p:nvSpPr>
          <p:cNvPr id="176" name="fun decimal (n:int) : int list =     if n&lt;10 then [n]         else (n mod 10) :: decimal (n div 10)…"/>
          <p:cNvSpPr txBox="1"/>
          <p:nvPr/>
        </p:nvSpPr>
        <p:spPr>
          <a:xfrm>
            <a:off x="681315" y="1983075"/>
            <a:ext cx="10919012" cy="52197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defRPr sz="3200" b="1">
                <a:solidFill>
                  <a:srgbClr val="0033CC"/>
                </a:solidFill>
              </a:defRPr>
            </a:pPr>
            <a:r>
              <a:rPr lang="zh-CN" altLang="en-US" sz="2800" dirty="0">
                <a:solidFill>
                  <a:schemeClr val="tx1"/>
                </a:solidFill>
              </a:rPr>
              <a:t>当</a:t>
            </a:r>
            <a:r>
              <a:rPr lang="en-US" altLang="zh-CN" sz="2800" dirty="0">
                <a:solidFill>
                  <a:schemeClr val="tx1"/>
                </a:solidFill>
              </a:rPr>
              <a:t>0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&lt;=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n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&lt;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10</a:t>
            </a:r>
            <a:r>
              <a:rPr lang="zh-CN" altLang="en-US" sz="2800" dirty="0">
                <a:solidFill>
                  <a:schemeClr val="tx1"/>
                </a:solidFill>
              </a:rPr>
              <a:t>时，</a:t>
            </a:r>
            <a:r>
              <a:rPr lang="en-US" altLang="zh-CN" sz="2800" dirty="0">
                <a:solidFill>
                  <a:schemeClr val="tx1"/>
                </a:solidFill>
              </a:rPr>
              <a:t>decimal(n)=[n],</a:t>
            </a:r>
            <a:r>
              <a:rPr lang="zh-CN" altLang="en-US" sz="2800" dirty="0">
                <a:solidFill>
                  <a:schemeClr val="tx1"/>
                </a:solidFill>
              </a:rPr>
              <a:t> 要证明</a:t>
            </a:r>
            <a:r>
              <a:rPr lang="en-US" altLang="zh-CN" sz="2800" dirty="0" err="1">
                <a:solidFill>
                  <a:schemeClr val="tx1"/>
                </a:solidFill>
              </a:rPr>
              <a:t>eval</a:t>
            </a:r>
            <a:r>
              <a:rPr lang="en-US" altLang="zh-CN" sz="2800" dirty="0">
                <a:solidFill>
                  <a:schemeClr val="tx1"/>
                </a:solidFill>
              </a:rPr>
              <a:t> (decimal n) =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2" name="矩形 1"/>
          <p:cNvSpPr/>
          <p:nvPr/>
        </p:nvSpPr>
        <p:spPr>
          <a:xfrm>
            <a:off x="1064419" y="1398300"/>
            <a:ext cx="87249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3200"/>
            </a:pPr>
            <a:r>
              <a:rPr lang="zh-CN" altLang="en-US" dirty="0">
                <a:latin typeface="黑体"/>
                <a:ea typeface="黑体"/>
                <a:cs typeface="黑体"/>
                <a:sym typeface="黑体"/>
              </a:rPr>
              <a:t>对所有值 </a:t>
            </a:r>
            <a:r>
              <a:rPr lang="en-US" altLang="zh-CN" dirty="0" err="1"/>
              <a:t>n:int</a:t>
            </a:r>
            <a:r>
              <a:rPr lang="en-US" altLang="zh-CN" dirty="0"/>
              <a:t> (n≥0)</a:t>
            </a:r>
            <a:r>
              <a:rPr lang="zh-CN" altLang="en-US" dirty="0">
                <a:latin typeface="黑体"/>
                <a:ea typeface="黑体"/>
                <a:cs typeface="黑体"/>
                <a:sym typeface="黑体"/>
              </a:rPr>
              <a:t>，</a:t>
            </a:r>
            <a:r>
              <a:rPr lang="en-US" altLang="zh-CN" dirty="0" err="1"/>
              <a:t>eval</a:t>
            </a:r>
            <a:r>
              <a:rPr lang="en-US" altLang="zh-CN" dirty="0"/>
              <a:t> (decimal n) = n</a:t>
            </a:r>
          </a:p>
        </p:txBody>
      </p:sp>
      <p:sp>
        <p:nvSpPr>
          <p:cNvPr id="5" name="fun decimal (n:int) : int list =     if n&lt;10 then [n]         else (n mod 10) :: decimal (n div 10)…"/>
          <p:cNvSpPr txBox="1"/>
          <p:nvPr/>
        </p:nvSpPr>
        <p:spPr>
          <a:xfrm>
            <a:off x="6435912" y="127660"/>
            <a:ext cx="6013076" cy="147637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defRPr sz="3200" b="1">
                <a:solidFill>
                  <a:srgbClr val="0033CC"/>
                </a:solidFill>
              </a:defRPr>
            </a:pPr>
            <a:r>
              <a:rPr sz="1800" dirty="0"/>
              <a:t>fun</a:t>
            </a:r>
            <a:r>
              <a:rPr sz="1800" b="0" dirty="0"/>
              <a:t> decimal (n:int) : int list =</a:t>
            </a:r>
            <a:br>
              <a:rPr sz="1800" b="0" dirty="0"/>
            </a:br>
            <a:r>
              <a:rPr sz="1800" b="0" dirty="0"/>
              <a:t>    </a:t>
            </a:r>
            <a:r>
              <a:rPr sz="1800" dirty="0"/>
              <a:t>if</a:t>
            </a:r>
            <a:r>
              <a:rPr sz="1800" b="0" dirty="0"/>
              <a:t> n&lt;10 </a:t>
            </a:r>
            <a:r>
              <a:rPr sz="1800" dirty="0"/>
              <a:t>then</a:t>
            </a:r>
            <a:r>
              <a:rPr sz="1800" b="0" dirty="0"/>
              <a:t> [n</a:t>
            </a:r>
            <a:r>
              <a:rPr lang="en-US" altLang="zh-CN" sz="1800" dirty="0"/>
              <a:t>]</a:t>
            </a:r>
            <a:r>
              <a:rPr sz="1800" b="0" dirty="0"/>
              <a:t> </a:t>
            </a:r>
            <a:r>
              <a:rPr sz="1800" dirty="0"/>
              <a:t>else</a:t>
            </a:r>
            <a:r>
              <a:rPr sz="1800" b="0" dirty="0"/>
              <a:t> (n mod 10) :: decimal (n div 10)</a:t>
            </a:r>
            <a:r>
              <a:rPr lang="en-US" altLang="zh-CN" sz="1800" dirty="0"/>
              <a:t>;</a:t>
            </a:r>
            <a:endParaRPr lang="en-US" sz="1800" dirty="0"/>
          </a:p>
          <a:p>
            <a:pPr>
              <a:defRPr sz="2800">
                <a:solidFill>
                  <a:srgbClr val="0033CC"/>
                </a:solidFill>
              </a:defRPr>
            </a:pPr>
            <a:r>
              <a:rPr lang="fr-FR" sz="1800" b="1" dirty="0">
                <a:solidFill>
                  <a:srgbClr val="0033CC"/>
                </a:solidFill>
                <a:sym typeface="Gill Sans" panose="020B0502020104020203"/>
              </a:rPr>
              <a:t>fun</a:t>
            </a:r>
            <a:r>
              <a:rPr lang="fr-FR" sz="1800" dirty="0">
                <a:solidFill>
                  <a:srgbClr val="0033CC"/>
                </a:solidFill>
                <a:sym typeface="Gill Sans" panose="020B0502020104020203"/>
              </a:rPr>
              <a:t> </a:t>
            </a:r>
            <a:r>
              <a:rPr lang="fr-FR" sz="1800" dirty="0" err="1">
                <a:solidFill>
                  <a:srgbClr val="0033CC"/>
                </a:solidFill>
                <a:sym typeface="Gill Sans" panose="020B0502020104020203"/>
              </a:rPr>
              <a:t>eval</a:t>
            </a:r>
            <a:r>
              <a:rPr lang="fr-FR" sz="1800" dirty="0">
                <a:solidFill>
                  <a:srgbClr val="0033CC"/>
                </a:solidFill>
                <a:sym typeface="Gill Sans" panose="020B0502020104020203"/>
              </a:rPr>
              <a:t> ([ ]:</a:t>
            </a:r>
            <a:r>
              <a:rPr lang="fr-FR" sz="1800" dirty="0" err="1">
                <a:solidFill>
                  <a:srgbClr val="0033CC"/>
                </a:solidFill>
                <a:sym typeface="Gill Sans" panose="020B0502020104020203"/>
              </a:rPr>
              <a:t>int</a:t>
            </a:r>
            <a:r>
              <a:rPr lang="fr-FR" sz="1800" dirty="0">
                <a:solidFill>
                  <a:srgbClr val="0033CC"/>
                </a:solidFill>
                <a:sym typeface="Gill Sans" panose="020B0502020104020203"/>
              </a:rPr>
              <a:t> </a:t>
            </a:r>
            <a:r>
              <a:rPr lang="fr-FR" sz="1800" dirty="0" err="1">
                <a:solidFill>
                  <a:srgbClr val="0033CC"/>
                </a:solidFill>
                <a:sym typeface="Gill Sans" panose="020B0502020104020203"/>
              </a:rPr>
              <a:t>list</a:t>
            </a:r>
            <a:r>
              <a:rPr lang="fr-FR" sz="1800" dirty="0">
                <a:solidFill>
                  <a:srgbClr val="0033CC"/>
                </a:solidFill>
                <a:sym typeface="Gill Sans" panose="020B0502020104020203"/>
              </a:rPr>
              <a:t>) : </a:t>
            </a:r>
            <a:r>
              <a:rPr lang="fr-FR" sz="1800" dirty="0" err="1">
                <a:solidFill>
                  <a:srgbClr val="0033CC"/>
                </a:solidFill>
                <a:sym typeface="Gill Sans" panose="020B0502020104020203"/>
              </a:rPr>
              <a:t>int</a:t>
            </a:r>
            <a:r>
              <a:rPr lang="fr-FR" sz="1800" dirty="0">
                <a:solidFill>
                  <a:srgbClr val="0033CC"/>
                </a:solidFill>
                <a:sym typeface="Gill Sans" panose="020B0502020104020203"/>
              </a:rPr>
              <a:t> = 0</a:t>
            </a:r>
            <a:br>
              <a:rPr lang="fr-FR" sz="1800" dirty="0">
                <a:solidFill>
                  <a:srgbClr val="0033CC"/>
                </a:solidFill>
                <a:sym typeface="Gill Sans" panose="020B0502020104020203"/>
              </a:rPr>
            </a:br>
            <a:r>
              <a:rPr lang="fr-FR" sz="1800" dirty="0">
                <a:solidFill>
                  <a:srgbClr val="0033CC"/>
                </a:solidFill>
                <a:sym typeface="Gill Sans" panose="020B0502020104020203"/>
              </a:rPr>
              <a:t>   | </a:t>
            </a:r>
            <a:r>
              <a:rPr lang="fr-FR" sz="1800" dirty="0" err="1">
                <a:solidFill>
                  <a:srgbClr val="0033CC"/>
                </a:solidFill>
                <a:sym typeface="Gill Sans" panose="020B0502020104020203"/>
              </a:rPr>
              <a:t>eval</a:t>
            </a:r>
            <a:r>
              <a:rPr lang="fr-FR" sz="1800" dirty="0">
                <a:solidFill>
                  <a:srgbClr val="0033CC"/>
                </a:solidFill>
                <a:sym typeface="Gill Sans" panose="020B0502020104020203"/>
              </a:rPr>
              <a:t> (d::L) = d + 10 * (</a:t>
            </a:r>
            <a:r>
              <a:rPr lang="fr-FR" sz="1800" dirty="0" err="1">
                <a:solidFill>
                  <a:srgbClr val="0033CC"/>
                </a:solidFill>
                <a:sym typeface="Gill Sans" panose="020B0502020104020203"/>
              </a:rPr>
              <a:t>eval</a:t>
            </a:r>
            <a:r>
              <a:rPr lang="fr-FR" sz="1800" dirty="0">
                <a:solidFill>
                  <a:srgbClr val="0033CC"/>
                </a:solidFill>
                <a:sym typeface="Gill Sans" panose="020B0502020104020203"/>
              </a:rPr>
              <a:t> L);</a:t>
            </a:r>
            <a:endParaRPr sz="1800" dirty="0">
              <a:solidFill>
                <a:srgbClr val="0433FF"/>
              </a:solidFill>
              <a:ea typeface="Gill Sans" panose="020B0502020104020203"/>
              <a:cs typeface="Gill Sans" panose="020B0502020104020203"/>
              <a:sym typeface="Gill Sans" panose="020B0502020104020203"/>
            </a:endParaRPr>
          </a:p>
          <a:p>
            <a:pPr>
              <a:defRPr>
                <a:solidFill>
                  <a:srgbClr val="0433F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sz="1800" dirty="0">
              <a:solidFill>
                <a:srgbClr val="0433FF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6" name="fun decimal (n:int) : int list =     if n&lt;10 then [n]         else (n mod 10) :: decimal (n div 10)…"/>
          <p:cNvSpPr txBox="1"/>
          <p:nvPr/>
        </p:nvSpPr>
        <p:spPr>
          <a:xfrm>
            <a:off x="681315" y="3352680"/>
            <a:ext cx="11353800" cy="1077218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defRPr sz="3200" b="1">
                <a:solidFill>
                  <a:srgbClr val="0033CC"/>
                </a:solidFill>
              </a:defRPr>
            </a:pPr>
            <a:r>
              <a:rPr lang="zh-CN" altLang="en-US" dirty="0">
                <a:solidFill>
                  <a:schemeClr val="tx1"/>
                </a:solidFill>
              </a:rPr>
              <a:t>当</a:t>
            </a:r>
            <a:r>
              <a:rPr lang="en-US" altLang="zh-CN" dirty="0">
                <a:solidFill>
                  <a:schemeClr val="tx1"/>
                </a:solidFill>
              </a:rPr>
              <a:t>0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&gt;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10</a:t>
            </a:r>
            <a:r>
              <a:rPr lang="zh-CN" altLang="en-US" dirty="0">
                <a:solidFill>
                  <a:schemeClr val="tx1"/>
                </a:solidFill>
              </a:rPr>
              <a:t>时，有</a:t>
            </a:r>
            <a:r>
              <a:rPr lang="en-US" altLang="zh-CN" dirty="0">
                <a:solidFill>
                  <a:schemeClr val="tx1"/>
                </a:solidFill>
              </a:rPr>
              <a:t>eval(decimal(m))=m,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defRPr sz="3200" b="1">
                <a:solidFill>
                  <a:srgbClr val="0033CC"/>
                </a:solidFill>
              </a:defRPr>
            </a:pPr>
            <a:r>
              <a:rPr lang="zh-CN" altLang="en-US" dirty="0">
                <a:solidFill>
                  <a:schemeClr val="tx1"/>
                </a:solidFill>
              </a:rPr>
              <a:t>要证明</a:t>
            </a:r>
            <a:r>
              <a:rPr lang="en-US" altLang="zh-CN" dirty="0">
                <a:solidFill>
                  <a:schemeClr val="tx1"/>
                </a:solidFill>
              </a:rPr>
              <a:t>eval (decimal m+1) =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m+1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fun decimal (n:int) : int list =     if n&lt;10 then [n]         else (n mod 10) :: decimal (n div 10)…"/>
          <p:cNvSpPr txBox="1"/>
          <p:nvPr/>
        </p:nvSpPr>
        <p:spPr>
          <a:xfrm>
            <a:off x="681315" y="2568149"/>
            <a:ext cx="10919012" cy="58477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defRPr sz="3200" b="1">
                <a:solidFill>
                  <a:srgbClr val="0033CC"/>
                </a:solidFill>
              </a:defRPr>
            </a:pPr>
            <a:r>
              <a:rPr lang="en-US" altLang="zh-CN"/>
              <a:t>eval</a:t>
            </a:r>
            <a:r>
              <a:rPr lang="en-US" altLang="zh-CN" dirty="0"/>
              <a:t> (decimal n) = </a:t>
            </a:r>
            <a:r>
              <a:rPr lang="en-US" altLang="zh-CN" dirty="0" err="1"/>
              <a:t>eval</a:t>
            </a:r>
            <a:r>
              <a:rPr lang="en-US" altLang="zh-CN" dirty="0"/>
              <a:t>([n])=n+10</a:t>
            </a:r>
            <a:r>
              <a:rPr lang="zh-CN" altLang="en-US" dirty="0"/>
              <a:t>*</a:t>
            </a:r>
            <a:r>
              <a:rPr lang="en-US" altLang="zh-CN" dirty="0" err="1"/>
              <a:t>eval</a:t>
            </a:r>
            <a:r>
              <a:rPr lang="en-US" altLang="zh-CN" dirty="0"/>
              <a:t>([</a:t>
            </a:r>
            <a:r>
              <a:rPr lang="zh-CN" altLang="en-US" dirty="0"/>
              <a:t> </a:t>
            </a:r>
            <a:r>
              <a:rPr lang="en-US" altLang="zh-CN" dirty="0"/>
              <a:t>])=n+0=n</a:t>
            </a:r>
            <a:endParaRPr lang="zh-CN" altLang="en-US" dirty="0"/>
          </a:p>
        </p:txBody>
      </p:sp>
      <p:sp>
        <p:nvSpPr>
          <p:cNvPr id="8" name="fun decimal (n:int) : int list =     if n&lt;10 then [n]         else (n mod 10) :: decimal (n div 10)…"/>
          <p:cNvSpPr txBox="1"/>
          <p:nvPr/>
        </p:nvSpPr>
        <p:spPr>
          <a:xfrm>
            <a:off x="681287" y="4629923"/>
            <a:ext cx="11353800" cy="25533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defRPr sz="3200" b="1">
                <a:solidFill>
                  <a:srgbClr val="0033CC"/>
                </a:solidFill>
              </a:defRPr>
            </a:pPr>
            <a:r>
              <a:rPr lang="zh-CN" altLang="en-US" dirty="0"/>
              <a:t>设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n=m+1, x = m mod 10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>
                <a:solidFill>
                  <a:schemeClr val="tx1"/>
                </a:solidFill>
              </a:rPr>
              <a:t>y= m div 10</a:t>
            </a:r>
            <a:endParaRPr lang="en-US" altLang="zh-CN" dirty="0"/>
          </a:p>
          <a:p>
            <a:pPr>
              <a:defRPr sz="3200" b="1">
                <a:solidFill>
                  <a:srgbClr val="0033CC"/>
                </a:solidFill>
              </a:defRPr>
            </a:pPr>
            <a:r>
              <a:rPr lang="en-US" altLang="zh-CN" dirty="0"/>
              <a:t>eval (decimal m+1) = eval((m+1 mod 10) :: decimal (m+1 div 10))</a:t>
            </a:r>
            <a:r>
              <a:rPr lang="zh-CN" altLang="en-US" dirty="0"/>
              <a:t> </a:t>
            </a:r>
          </a:p>
          <a:p>
            <a:pPr>
              <a:defRPr sz="3200" b="1">
                <a:solidFill>
                  <a:srgbClr val="0033CC"/>
                </a:solidFill>
              </a:defRPr>
            </a:pPr>
            <a:r>
              <a:rPr lang="en-US" altLang="zh-CN" dirty="0"/>
              <a:t>= x+1+10</a:t>
            </a:r>
            <a:r>
              <a:rPr lang="zh-CN" altLang="en-US" dirty="0"/>
              <a:t>*</a:t>
            </a:r>
            <a:r>
              <a:rPr lang="en-US" altLang="zh-CN" dirty="0"/>
              <a:t>eval(y)</a:t>
            </a:r>
            <a:r>
              <a:rPr lang="zh-CN" altLang="en-US" dirty="0"/>
              <a:t> </a:t>
            </a:r>
          </a:p>
          <a:p>
            <a:pPr>
              <a:defRPr sz="3200" b="1">
                <a:solidFill>
                  <a:srgbClr val="0033CC"/>
                </a:solidFill>
              </a:defRPr>
            </a:pPr>
            <a:r>
              <a:rPr lang="en-US" altLang="zh-CN" dirty="0"/>
              <a:t>=x+1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r>
              <a:rPr lang="zh-CN" altLang="en-US" dirty="0"/>
              <a:t>*</a:t>
            </a:r>
            <a:r>
              <a:rPr lang="en-US" altLang="zh-CN" dirty="0"/>
              <a:t> y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r>
              <a:rPr lang="zh-CN" altLang="en-US" dirty="0"/>
              <a:t> * </a:t>
            </a:r>
            <a:r>
              <a:rPr lang="en-US" altLang="zh-CN" dirty="0"/>
              <a:t>y</a:t>
            </a:r>
            <a:r>
              <a:rPr lang="zh-CN" altLang="en-US" dirty="0"/>
              <a:t> </a:t>
            </a:r>
            <a:r>
              <a:rPr lang="en-US" altLang="zh-CN" dirty="0"/>
              <a:t>+1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m+1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endParaRPr lang="zh-CN" altLang="en-US" dirty="0"/>
          </a:p>
          <a:p>
            <a:pPr>
              <a:defRPr sz="3200" b="1">
                <a:solidFill>
                  <a:srgbClr val="0033CC"/>
                </a:solidFill>
              </a:defRPr>
            </a:pPr>
            <a:endParaRPr lang="zh-CN" altLang="en-US" dirty="0"/>
          </a:p>
        </p:txBody>
      </p:sp>
      <p:sp>
        <p:nvSpPr>
          <p:cNvPr id="9" name="?为什么不能用？">
            <a:extLst>
              <a:ext uri="{FF2B5EF4-FFF2-40B4-BE49-F238E27FC236}">
                <a16:creationId xmlns:a16="http://schemas.microsoft.com/office/drawing/2014/main" id="{33B431C8-9B5E-1E4B-92C7-D88C1738F587}"/>
              </a:ext>
            </a:extLst>
          </p:cNvPr>
          <p:cNvSpPr txBox="1"/>
          <p:nvPr/>
        </p:nvSpPr>
        <p:spPr>
          <a:xfrm>
            <a:off x="4103630" y="5687831"/>
            <a:ext cx="7496697" cy="490712"/>
          </a:xfrm>
          <a:prstGeom prst="rect">
            <a:avLst/>
          </a:prstGeom>
          <a:ln w="12700">
            <a:solidFill>
              <a:schemeClr val="accent1"/>
            </a:solidFill>
            <a:miter lim="400000"/>
          </a:ln>
        </p:spPr>
        <p:txBody>
          <a:bodyPr wrap="square" lIns="45719" rIns="45719" anchor="ctr">
            <a:spAutoFit/>
          </a:bodyPr>
          <a:lstStyle/>
          <a:p>
            <a:pPr>
              <a:lnSpc>
                <a:spcPct val="90000"/>
              </a:lnSpc>
              <a:defRPr sz="4400" b="1">
                <a:solidFill>
                  <a:srgbClr val="FF0000"/>
                </a:solidFill>
                <a:latin typeface="华文隶书"/>
                <a:ea typeface="华文隶书"/>
                <a:cs typeface="华文隶书"/>
                <a:sym typeface="华文隶书"/>
              </a:defRPr>
            </a:pPr>
            <a:r>
              <a:rPr lang="en" altLang="zh-CN" sz="2800" b="1" dirty="0">
                <a:solidFill>
                  <a:srgbClr val="FF0000"/>
                </a:solidFill>
                <a:latin typeface="+mn-lt"/>
              </a:rPr>
              <a:t>eval(y)</a:t>
            </a:r>
            <a:r>
              <a:rPr lang="en-US" altLang="zh-CN" sz="2800" b="1" dirty="0">
                <a:solidFill>
                  <a:srgbClr val="FF0000"/>
                </a:solidFill>
                <a:latin typeface="+mn-lt"/>
              </a:rPr>
              <a:t>=eval(m</a:t>
            </a:r>
            <a:r>
              <a:rPr lang="zh-CN" altLang="en-US" sz="2800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+mn-lt"/>
              </a:rPr>
              <a:t>div</a:t>
            </a:r>
            <a:r>
              <a:rPr lang="zh-CN" altLang="en-US" sz="2800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+mn-lt"/>
              </a:rPr>
              <a:t>10),</a:t>
            </a:r>
            <a:r>
              <a:rPr lang="zh-CN" altLang="en-US" sz="2800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+mn-lt"/>
              </a:rPr>
              <a:t>y</a:t>
            </a:r>
            <a:r>
              <a:rPr lang="zh-CN" altLang="en-US" sz="2800" b="1" dirty="0">
                <a:solidFill>
                  <a:srgbClr val="FF0000"/>
                </a:solidFill>
                <a:latin typeface="+mn-lt"/>
              </a:rPr>
              <a:t>是一个个位数</a:t>
            </a:r>
            <a:endParaRPr sz="2800" b="1" dirty="0">
              <a:solidFill>
                <a:srgbClr val="FF0000"/>
              </a:solidFill>
              <a:latin typeface="+mn-l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dvAuto="0"/>
      <p:bldP spid="9" grpId="0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用完全归纳法证明"/>
          <p:cNvSpPr txBox="1">
            <a:spLocks noGrp="1"/>
          </p:cNvSpPr>
          <p:nvPr>
            <p:ph type="title" idx="4294967295"/>
          </p:nvPr>
        </p:nvSpPr>
        <p:spPr>
          <a:xfrm>
            <a:off x="169069" y="94609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>
                <a:latin typeface="黑体"/>
                <a:ea typeface="黑体"/>
                <a:cs typeface="黑体"/>
                <a:sym typeface="黑体"/>
              </a:rPr>
              <a:t>用完全归纳法证明</a:t>
            </a:r>
          </a:p>
        </p:txBody>
      </p:sp>
      <p:sp>
        <p:nvSpPr>
          <p:cNvPr id="176" name="fun decimal (n:int) : int list =     if n&lt;10 then [n]         else (n mod 10) :: decimal (n div 10)…"/>
          <p:cNvSpPr txBox="1"/>
          <p:nvPr/>
        </p:nvSpPr>
        <p:spPr>
          <a:xfrm>
            <a:off x="681315" y="1983075"/>
            <a:ext cx="10919012" cy="52197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defRPr sz="3200" b="1">
                <a:solidFill>
                  <a:srgbClr val="0033CC"/>
                </a:solidFill>
              </a:defRPr>
            </a:pPr>
            <a:r>
              <a:rPr lang="zh-CN" altLang="en-US" sz="2800" dirty="0">
                <a:solidFill>
                  <a:schemeClr val="tx1"/>
                </a:solidFill>
              </a:rPr>
              <a:t>当</a:t>
            </a:r>
            <a:r>
              <a:rPr lang="en-US" altLang="zh-CN" sz="2800" dirty="0">
                <a:solidFill>
                  <a:schemeClr val="tx1"/>
                </a:solidFill>
              </a:rPr>
              <a:t>0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&lt;=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n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&lt;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10</a:t>
            </a:r>
            <a:r>
              <a:rPr lang="zh-CN" altLang="en-US" sz="2800" dirty="0">
                <a:solidFill>
                  <a:schemeClr val="tx1"/>
                </a:solidFill>
              </a:rPr>
              <a:t>时，</a:t>
            </a:r>
            <a:r>
              <a:rPr lang="en-US" altLang="zh-CN" sz="2800" dirty="0">
                <a:solidFill>
                  <a:schemeClr val="tx1"/>
                </a:solidFill>
              </a:rPr>
              <a:t>decimal(n)=[n],</a:t>
            </a:r>
            <a:r>
              <a:rPr lang="zh-CN" altLang="en-US" sz="2800" dirty="0">
                <a:solidFill>
                  <a:schemeClr val="tx1"/>
                </a:solidFill>
              </a:rPr>
              <a:t> 要证明</a:t>
            </a:r>
            <a:r>
              <a:rPr lang="en-US" altLang="zh-CN" sz="2800" dirty="0" err="1">
                <a:solidFill>
                  <a:schemeClr val="tx1"/>
                </a:solidFill>
              </a:rPr>
              <a:t>eval</a:t>
            </a:r>
            <a:r>
              <a:rPr lang="en-US" altLang="zh-CN" sz="2800" dirty="0">
                <a:solidFill>
                  <a:schemeClr val="tx1"/>
                </a:solidFill>
              </a:rPr>
              <a:t> (decimal n) =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2" name="矩形 1"/>
          <p:cNvSpPr/>
          <p:nvPr/>
        </p:nvSpPr>
        <p:spPr>
          <a:xfrm>
            <a:off x="1064419" y="1398300"/>
            <a:ext cx="87249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3200"/>
            </a:pPr>
            <a:r>
              <a:rPr lang="zh-CN" altLang="en-US" dirty="0">
                <a:latin typeface="黑体"/>
                <a:ea typeface="黑体"/>
                <a:cs typeface="黑体"/>
                <a:sym typeface="黑体"/>
              </a:rPr>
              <a:t>对所有值 </a:t>
            </a:r>
            <a:r>
              <a:rPr lang="en-US" altLang="zh-CN" dirty="0" err="1"/>
              <a:t>n:int</a:t>
            </a:r>
            <a:r>
              <a:rPr lang="en-US" altLang="zh-CN" dirty="0"/>
              <a:t> (n≥0)</a:t>
            </a:r>
            <a:r>
              <a:rPr lang="zh-CN" altLang="en-US" dirty="0">
                <a:latin typeface="黑体"/>
                <a:ea typeface="黑体"/>
                <a:cs typeface="黑体"/>
                <a:sym typeface="黑体"/>
              </a:rPr>
              <a:t>，</a:t>
            </a:r>
            <a:r>
              <a:rPr lang="en-US" altLang="zh-CN" dirty="0" err="1"/>
              <a:t>eval</a:t>
            </a:r>
            <a:r>
              <a:rPr lang="en-US" altLang="zh-CN" dirty="0"/>
              <a:t> (decimal n) = n</a:t>
            </a:r>
          </a:p>
        </p:txBody>
      </p:sp>
      <p:sp>
        <p:nvSpPr>
          <p:cNvPr id="5" name="fun decimal (n:int) : int list =     if n&lt;10 then [n]         else (n mod 10) :: decimal (n div 10)…"/>
          <p:cNvSpPr txBox="1"/>
          <p:nvPr/>
        </p:nvSpPr>
        <p:spPr>
          <a:xfrm>
            <a:off x="6435912" y="127660"/>
            <a:ext cx="6013076" cy="147637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defRPr sz="3200" b="1">
                <a:solidFill>
                  <a:srgbClr val="0033CC"/>
                </a:solidFill>
              </a:defRPr>
            </a:pPr>
            <a:r>
              <a:rPr sz="1800" dirty="0"/>
              <a:t>fun</a:t>
            </a:r>
            <a:r>
              <a:rPr sz="1800" b="0" dirty="0"/>
              <a:t> decimal (n:int) : int list =</a:t>
            </a:r>
            <a:br>
              <a:rPr sz="1800" b="0" dirty="0"/>
            </a:br>
            <a:r>
              <a:rPr sz="1800" b="0" dirty="0"/>
              <a:t>    </a:t>
            </a:r>
            <a:r>
              <a:rPr sz="1800" dirty="0"/>
              <a:t>if</a:t>
            </a:r>
            <a:r>
              <a:rPr sz="1800" b="0" dirty="0"/>
              <a:t> n&lt;10 </a:t>
            </a:r>
            <a:r>
              <a:rPr sz="1800" dirty="0"/>
              <a:t>then</a:t>
            </a:r>
            <a:r>
              <a:rPr sz="1800" b="0" dirty="0"/>
              <a:t> [n</a:t>
            </a:r>
            <a:r>
              <a:rPr lang="en-US" altLang="zh-CN" sz="1800" dirty="0"/>
              <a:t>]</a:t>
            </a:r>
            <a:r>
              <a:rPr sz="1800" b="0" dirty="0"/>
              <a:t> </a:t>
            </a:r>
            <a:r>
              <a:rPr sz="1800" dirty="0"/>
              <a:t>else</a:t>
            </a:r>
            <a:r>
              <a:rPr sz="1800" b="0" dirty="0"/>
              <a:t> (n mod 10) :: decimal (n div 10)</a:t>
            </a:r>
            <a:r>
              <a:rPr lang="en-US" altLang="zh-CN" sz="1800" dirty="0"/>
              <a:t>;</a:t>
            </a:r>
            <a:endParaRPr lang="en-US" sz="1800" dirty="0"/>
          </a:p>
          <a:p>
            <a:pPr>
              <a:defRPr sz="2800">
                <a:solidFill>
                  <a:srgbClr val="0033CC"/>
                </a:solidFill>
              </a:defRPr>
            </a:pPr>
            <a:r>
              <a:rPr lang="fr-FR" sz="1800" b="1" dirty="0">
                <a:solidFill>
                  <a:srgbClr val="0033CC"/>
                </a:solidFill>
                <a:sym typeface="Gill Sans" panose="020B0502020104020203"/>
              </a:rPr>
              <a:t>fun</a:t>
            </a:r>
            <a:r>
              <a:rPr lang="fr-FR" sz="1800" dirty="0">
                <a:solidFill>
                  <a:srgbClr val="0033CC"/>
                </a:solidFill>
                <a:sym typeface="Gill Sans" panose="020B0502020104020203"/>
              </a:rPr>
              <a:t> </a:t>
            </a:r>
            <a:r>
              <a:rPr lang="fr-FR" sz="1800" dirty="0" err="1">
                <a:solidFill>
                  <a:srgbClr val="0033CC"/>
                </a:solidFill>
                <a:sym typeface="Gill Sans" panose="020B0502020104020203"/>
              </a:rPr>
              <a:t>eval</a:t>
            </a:r>
            <a:r>
              <a:rPr lang="fr-FR" sz="1800" dirty="0">
                <a:solidFill>
                  <a:srgbClr val="0033CC"/>
                </a:solidFill>
                <a:sym typeface="Gill Sans" panose="020B0502020104020203"/>
              </a:rPr>
              <a:t> ([ ]:</a:t>
            </a:r>
            <a:r>
              <a:rPr lang="fr-FR" sz="1800" dirty="0" err="1">
                <a:solidFill>
                  <a:srgbClr val="0033CC"/>
                </a:solidFill>
                <a:sym typeface="Gill Sans" panose="020B0502020104020203"/>
              </a:rPr>
              <a:t>int</a:t>
            </a:r>
            <a:r>
              <a:rPr lang="fr-FR" sz="1800" dirty="0">
                <a:solidFill>
                  <a:srgbClr val="0033CC"/>
                </a:solidFill>
                <a:sym typeface="Gill Sans" panose="020B0502020104020203"/>
              </a:rPr>
              <a:t> </a:t>
            </a:r>
            <a:r>
              <a:rPr lang="fr-FR" sz="1800" dirty="0" err="1">
                <a:solidFill>
                  <a:srgbClr val="0033CC"/>
                </a:solidFill>
                <a:sym typeface="Gill Sans" panose="020B0502020104020203"/>
              </a:rPr>
              <a:t>list</a:t>
            </a:r>
            <a:r>
              <a:rPr lang="fr-FR" sz="1800" dirty="0">
                <a:solidFill>
                  <a:srgbClr val="0033CC"/>
                </a:solidFill>
                <a:sym typeface="Gill Sans" panose="020B0502020104020203"/>
              </a:rPr>
              <a:t>) : </a:t>
            </a:r>
            <a:r>
              <a:rPr lang="fr-FR" sz="1800" dirty="0" err="1">
                <a:solidFill>
                  <a:srgbClr val="0033CC"/>
                </a:solidFill>
                <a:sym typeface="Gill Sans" panose="020B0502020104020203"/>
              </a:rPr>
              <a:t>int</a:t>
            </a:r>
            <a:r>
              <a:rPr lang="fr-FR" sz="1800" dirty="0">
                <a:solidFill>
                  <a:srgbClr val="0033CC"/>
                </a:solidFill>
                <a:sym typeface="Gill Sans" panose="020B0502020104020203"/>
              </a:rPr>
              <a:t> = 0</a:t>
            </a:r>
            <a:br>
              <a:rPr lang="fr-FR" sz="1800" dirty="0">
                <a:solidFill>
                  <a:srgbClr val="0033CC"/>
                </a:solidFill>
                <a:sym typeface="Gill Sans" panose="020B0502020104020203"/>
              </a:rPr>
            </a:br>
            <a:r>
              <a:rPr lang="fr-FR" sz="1800" dirty="0">
                <a:solidFill>
                  <a:srgbClr val="0033CC"/>
                </a:solidFill>
                <a:sym typeface="Gill Sans" panose="020B0502020104020203"/>
              </a:rPr>
              <a:t>   | </a:t>
            </a:r>
            <a:r>
              <a:rPr lang="fr-FR" sz="1800" dirty="0" err="1">
                <a:solidFill>
                  <a:srgbClr val="0033CC"/>
                </a:solidFill>
                <a:sym typeface="Gill Sans" panose="020B0502020104020203"/>
              </a:rPr>
              <a:t>eval</a:t>
            </a:r>
            <a:r>
              <a:rPr lang="fr-FR" sz="1800" dirty="0">
                <a:solidFill>
                  <a:srgbClr val="0033CC"/>
                </a:solidFill>
                <a:sym typeface="Gill Sans" panose="020B0502020104020203"/>
              </a:rPr>
              <a:t> (d::L) = d + 10 * (</a:t>
            </a:r>
            <a:r>
              <a:rPr lang="fr-FR" sz="1800" dirty="0" err="1">
                <a:solidFill>
                  <a:srgbClr val="0033CC"/>
                </a:solidFill>
                <a:sym typeface="Gill Sans" panose="020B0502020104020203"/>
              </a:rPr>
              <a:t>eval</a:t>
            </a:r>
            <a:r>
              <a:rPr lang="fr-FR" sz="1800" dirty="0">
                <a:solidFill>
                  <a:srgbClr val="0033CC"/>
                </a:solidFill>
                <a:sym typeface="Gill Sans" panose="020B0502020104020203"/>
              </a:rPr>
              <a:t> L);</a:t>
            </a:r>
            <a:endParaRPr sz="1800" dirty="0">
              <a:solidFill>
                <a:srgbClr val="0433FF"/>
              </a:solidFill>
              <a:ea typeface="Gill Sans" panose="020B0502020104020203"/>
              <a:cs typeface="Gill Sans" panose="020B0502020104020203"/>
              <a:sym typeface="Gill Sans" panose="020B0502020104020203"/>
            </a:endParaRPr>
          </a:p>
          <a:p>
            <a:pPr>
              <a:defRPr>
                <a:solidFill>
                  <a:srgbClr val="0433F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sz="1800" dirty="0">
              <a:solidFill>
                <a:srgbClr val="0433FF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6" name="fun decimal (n:int) : int list =     if n&lt;10 then [n]         else (n mod 10) :: decimal (n div 10)…"/>
          <p:cNvSpPr txBox="1"/>
          <p:nvPr/>
        </p:nvSpPr>
        <p:spPr>
          <a:xfrm>
            <a:off x="681315" y="3352680"/>
            <a:ext cx="11353800" cy="1077218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defRPr sz="3200" b="1">
                <a:solidFill>
                  <a:srgbClr val="0033CC"/>
                </a:solidFill>
              </a:defRPr>
            </a:pPr>
            <a:r>
              <a:rPr lang="zh-CN" altLang="en-US" dirty="0">
                <a:solidFill>
                  <a:schemeClr val="tx1"/>
                </a:solidFill>
              </a:rPr>
              <a:t>当</a:t>
            </a:r>
            <a:r>
              <a:rPr lang="en-US" altLang="zh-CN" dirty="0">
                <a:solidFill>
                  <a:schemeClr val="tx1"/>
                </a:solidFill>
              </a:rPr>
              <a:t>0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&gt;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10</a:t>
            </a:r>
            <a:r>
              <a:rPr lang="zh-CN" altLang="en-US" dirty="0">
                <a:solidFill>
                  <a:schemeClr val="tx1"/>
                </a:solidFill>
              </a:rPr>
              <a:t>时，对于</a:t>
            </a:r>
            <a:r>
              <a:rPr lang="en-US" altLang="zh-CN" dirty="0">
                <a:solidFill>
                  <a:schemeClr val="tx1"/>
                </a:solidFill>
              </a:rPr>
              <a:t>any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0&lt;=m&lt;n,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</a:p>
          <a:p>
            <a:pPr>
              <a:defRPr sz="3200" b="1">
                <a:solidFill>
                  <a:srgbClr val="0033CC"/>
                </a:solidFill>
              </a:defRPr>
            </a:pPr>
            <a:r>
              <a:rPr lang="zh-CN" altLang="en-US" dirty="0">
                <a:solidFill>
                  <a:schemeClr val="tx1"/>
                </a:solidFill>
              </a:rPr>
              <a:t>有</a:t>
            </a:r>
            <a:r>
              <a:rPr lang="en-US" altLang="zh-CN" dirty="0" err="1">
                <a:solidFill>
                  <a:schemeClr val="tx1"/>
                </a:solidFill>
              </a:rPr>
              <a:t>eval</a:t>
            </a:r>
            <a:r>
              <a:rPr lang="en-US" altLang="zh-CN" dirty="0">
                <a:solidFill>
                  <a:schemeClr val="tx1"/>
                </a:solidFill>
              </a:rPr>
              <a:t>(decimal(m))=m,</a:t>
            </a:r>
            <a:r>
              <a:rPr lang="zh-CN" altLang="en-US" dirty="0">
                <a:solidFill>
                  <a:schemeClr val="tx1"/>
                </a:solidFill>
              </a:rPr>
              <a:t> 要证明</a:t>
            </a:r>
            <a:r>
              <a:rPr lang="en-US" altLang="zh-CN" dirty="0" err="1">
                <a:solidFill>
                  <a:schemeClr val="tx1"/>
                </a:solidFill>
              </a:rPr>
              <a:t>eval</a:t>
            </a:r>
            <a:r>
              <a:rPr lang="en-US" altLang="zh-CN" dirty="0">
                <a:solidFill>
                  <a:schemeClr val="tx1"/>
                </a:solidFill>
              </a:rPr>
              <a:t> (decimal n) =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fun decimal (n:int) : int list =     if n&lt;10 then [n]         else (n mod 10) :: decimal (n div 10)…"/>
          <p:cNvSpPr txBox="1"/>
          <p:nvPr/>
        </p:nvSpPr>
        <p:spPr>
          <a:xfrm>
            <a:off x="681315" y="2568149"/>
            <a:ext cx="10919012" cy="58477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defRPr sz="3200" b="1">
                <a:solidFill>
                  <a:srgbClr val="0033CC"/>
                </a:solidFill>
              </a:defRPr>
            </a:pPr>
            <a:r>
              <a:rPr lang="en-US" altLang="zh-CN"/>
              <a:t>eval</a:t>
            </a:r>
            <a:r>
              <a:rPr lang="en-US" altLang="zh-CN" dirty="0"/>
              <a:t> (decimal n) = </a:t>
            </a:r>
            <a:r>
              <a:rPr lang="en-US" altLang="zh-CN" dirty="0" err="1"/>
              <a:t>eval</a:t>
            </a:r>
            <a:r>
              <a:rPr lang="en-US" altLang="zh-CN" dirty="0"/>
              <a:t>([n])=n+10</a:t>
            </a:r>
            <a:r>
              <a:rPr lang="zh-CN" altLang="en-US" dirty="0"/>
              <a:t>*</a:t>
            </a:r>
            <a:r>
              <a:rPr lang="en-US" altLang="zh-CN" dirty="0" err="1"/>
              <a:t>eval</a:t>
            </a:r>
            <a:r>
              <a:rPr lang="en-US" altLang="zh-CN" dirty="0"/>
              <a:t>([</a:t>
            </a:r>
            <a:r>
              <a:rPr lang="zh-CN" altLang="en-US" dirty="0"/>
              <a:t> </a:t>
            </a:r>
            <a:r>
              <a:rPr lang="en-US" altLang="zh-CN" dirty="0"/>
              <a:t>])=n+0=n</a:t>
            </a:r>
            <a:endParaRPr lang="zh-CN" altLang="en-US" dirty="0"/>
          </a:p>
        </p:txBody>
      </p:sp>
      <p:sp>
        <p:nvSpPr>
          <p:cNvPr id="8" name="fun decimal (n:int) : int list =     if n&lt;10 then [n]         else (n mod 10) :: decimal (n div 10)…"/>
          <p:cNvSpPr txBox="1"/>
          <p:nvPr/>
        </p:nvSpPr>
        <p:spPr>
          <a:xfrm>
            <a:off x="681287" y="4629923"/>
            <a:ext cx="11353800" cy="25533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defRPr sz="3200" b="1">
                <a:solidFill>
                  <a:srgbClr val="0033CC"/>
                </a:solidFill>
              </a:defRPr>
            </a:pPr>
            <a:r>
              <a:rPr lang="zh-CN" altLang="en-US" dirty="0"/>
              <a:t>设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en-US" altLang="zh-CN" dirty="0"/>
              <a:t>mod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r>
              <a:rPr lang="zh-CN" altLang="en-US" dirty="0"/>
              <a:t>，</a:t>
            </a:r>
            <a:r>
              <a:rPr lang="en-US" altLang="zh-CN" dirty="0"/>
              <a:t>y=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en-US" altLang="zh-CN" dirty="0"/>
              <a:t>div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</a:p>
          <a:p>
            <a:pPr>
              <a:defRPr sz="3200" b="1">
                <a:solidFill>
                  <a:srgbClr val="0033CC"/>
                </a:solidFill>
              </a:defRPr>
            </a:pPr>
            <a:r>
              <a:rPr lang="en-US" altLang="zh-CN" dirty="0"/>
              <a:t>eval (decimal n) = </a:t>
            </a:r>
            <a:r>
              <a:rPr lang="en-US" altLang="zh-CN" dirty="0" err="1"/>
              <a:t>eval</a:t>
            </a:r>
            <a:r>
              <a:rPr lang="en-US" altLang="zh-CN" dirty="0"/>
              <a:t>((n mod 10) :: decimal (n div 10))</a:t>
            </a:r>
            <a:r>
              <a:rPr lang="zh-CN" altLang="en-US" dirty="0"/>
              <a:t> </a:t>
            </a:r>
          </a:p>
          <a:p>
            <a:pPr>
              <a:defRPr sz="3200" b="1">
                <a:solidFill>
                  <a:srgbClr val="0033CC"/>
                </a:solidFill>
              </a:defRPr>
            </a:pPr>
            <a:r>
              <a:rPr lang="en-US" altLang="zh-CN" dirty="0"/>
              <a:t>= </a:t>
            </a:r>
            <a:r>
              <a:rPr lang="en-US" altLang="zh-CN" dirty="0" err="1"/>
              <a:t>eval</a:t>
            </a:r>
            <a:r>
              <a:rPr lang="en-US" altLang="zh-CN" dirty="0"/>
              <a:t>(</a:t>
            </a:r>
            <a:r>
              <a:rPr lang="zh-CN" altLang="en-US" dirty="0"/>
              <a:t> </a:t>
            </a:r>
            <a:r>
              <a:rPr lang="en-US" altLang="zh-CN" dirty="0"/>
              <a:t>x:: decimal y</a:t>
            </a:r>
            <a:r>
              <a:rPr lang="zh-CN" altLang="en-US" dirty="0"/>
              <a:t> </a:t>
            </a:r>
            <a:r>
              <a:rPr lang="en-US" altLang="zh-CN" dirty="0"/>
              <a:t>)n+10</a:t>
            </a:r>
            <a:r>
              <a:rPr lang="zh-CN" altLang="en-US" dirty="0"/>
              <a:t>*</a:t>
            </a:r>
            <a:r>
              <a:rPr lang="en-US" altLang="zh-CN" dirty="0" err="1"/>
              <a:t>eval</a:t>
            </a:r>
            <a:r>
              <a:rPr lang="en-US" altLang="zh-CN" dirty="0"/>
              <a:t>([</a:t>
            </a:r>
            <a:r>
              <a:rPr lang="zh-CN" altLang="en-US" dirty="0"/>
              <a:t> </a:t>
            </a:r>
            <a:r>
              <a:rPr lang="en-US" altLang="zh-CN" dirty="0"/>
              <a:t>])</a:t>
            </a:r>
            <a:r>
              <a:rPr lang="zh-CN" altLang="en-US" dirty="0"/>
              <a:t> </a:t>
            </a:r>
          </a:p>
          <a:p>
            <a:pPr>
              <a:defRPr sz="3200" b="1">
                <a:solidFill>
                  <a:srgbClr val="0033CC"/>
                </a:solidFill>
              </a:defRPr>
            </a:pPr>
            <a:r>
              <a:rPr lang="en-US" altLang="zh-CN" dirty="0"/>
              <a:t>=x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r>
              <a:rPr lang="zh-CN" altLang="en-US" dirty="0"/>
              <a:t>*</a:t>
            </a:r>
            <a:r>
              <a:rPr lang="en-US" altLang="zh-CN" dirty="0"/>
              <a:t> decimal y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r>
              <a:rPr lang="zh-CN" altLang="en-US" dirty="0"/>
              <a:t> * </a:t>
            </a:r>
            <a:r>
              <a:rPr lang="en-US" altLang="zh-CN" dirty="0"/>
              <a:t>y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endParaRPr lang="zh-CN" altLang="en-US" dirty="0"/>
          </a:p>
          <a:p>
            <a:pPr>
              <a:defRPr sz="3200" b="1">
                <a:solidFill>
                  <a:srgbClr val="0033CC"/>
                </a:solidFill>
              </a:defRPr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872776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结构归纳法(structural induction)"/>
          <p:cNvSpPr txBox="1">
            <a:spLocks noGrp="1"/>
          </p:cNvSpPr>
          <p:nvPr>
            <p:ph type="title" idx="4294967295"/>
          </p:nvPr>
        </p:nvSpPr>
        <p:spPr>
          <a:xfrm>
            <a:off x="838200" y="4286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结构归纳法</a:t>
            </a:r>
            <a:r>
              <a:rPr sz="3600"/>
              <a:t>(structural induction)</a:t>
            </a:r>
          </a:p>
        </p:txBody>
      </p:sp>
      <p:sp>
        <p:nvSpPr>
          <p:cNvPr id="180" name="完全归纳法在其他数据类型上的推广…"/>
          <p:cNvSpPr txBox="1">
            <a:spLocks noGrp="1"/>
          </p:cNvSpPr>
          <p:nvPr>
            <p:ph type="body" sz="half" idx="4294967295"/>
          </p:nvPr>
        </p:nvSpPr>
        <p:spPr>
          <a:xfrm>
            <a:off x="838200" y="1754186"/>
            <a:ext cx="10515600" cy="327501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defTabSz="493395">
              <a:lnSpc>
                <a:spcPct val="150000"/>
              </a:lnSpc>
              <a:spcBef>
                <a:spcPts val="500"/>
              </a:spcBef>
              <a:buSzTx/>
              <a:buNone/>
              <a:defRPr sz="173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 err="1">
                <a:latin typeface="黑体"/>
                <a:ea typeface="黑体"/>
                <a:cs typeface="黑体"/>
                <a:sym typeface="黑体"/>
              </a:rPr>
              <a:t>完全归纳法在其他数据类型上的推广</a:t>
            </a:r>
            <a:endParaRPr dirty="0">
              <a:latin typeface="黑体"/>
              <a:ea typeface="黑体"/>
              <a:cs typeface="黑体"/>
              <a:sym typeface="黑体"/>
            </a:endParaRPr>
          </a:p>
          <a:p>
            <a:pPr marL="0" indent="0" defTabSz="493395">
              <a:lnSpc>
                <a:spcPct val="100000"/>
              </a:lnSpc>
              <a:spcBef>
                <a:spcPts val="500"/>
              </a:spcBef>
              <a:defRPr sz="173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 err="1">
                <a:latin typeface="黑体"/>
                <a:ea typeface="黑体"/>
                <a:cs typeface="黑体"/>
                <a:sym typeface="黑体"/>
              </a:rPr>
              <a:t>基本情形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：</a:t>
            </a:r>
            <a:r>
              <a:rPr dirty="0"/>
              <a:t> P([ ])</a:t>
            </a:r>
          </a:p>
          <a:p>
            <a:pPr marL="0" indent="0" defTabSz="493395">
              <a:lnSpc>
                <a:spcPct val="100000"/>
              </a:lnSpc>
              <a:spcBef>
                <a:spcPts val="500"/>
              </a:spcBef>
              <a:defRPr sz="173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>
                <a:latin typeface="黑体"/>
                <a:ea typeface="黑体"/>
                <a:cs typeface="黑体"/>
                <a:sym typeface="黑体"/>
              </a:rPr>
              <a:t>归纳步骤：</a:t>
            </a:r>
            <a:r>
              <a:rPr lang="en-US" altLang="zh-CN" dirty="0">
                <a:latin typeface="黑体"/>
                <a:ea typeface="黑体"/>
                <a:cs typeface="黑体"/>
                <a:sym typeface="黑体"/>
              </a:rPr>
              <a:t>1)</a:t>
            </a:r>
            <a:r>
              <a:rPr lang="zh-CN" altLang="en-US" dirty="0">
                <a:latin typeface="黑体"/>
                <a:ea typeface="黑体"/>
                <a:cs typeface="黑体"/>
                <a:sym typeface="黑体"/>
              </a:rPr>
              <a:t> 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对具有类型</a:t>
            </a:r>
            <a:r>
              <a:rPr dirty="0" err="1"/>
              <a:t>t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的所有元素</a:t>
            </a:r>
            <a:r>
              <a:rPr dirty="0" err="1"/>
              <a:t>y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和</a:t>
            </a:r>
            <a:r>
              <a:rPr dirty="0" err="1"/>
              <a:t>t</a:t>
            </a:r>
            <a:r>
              <a:rPr dirty="0"/>
              <a:t> </a:t>
            </a:r>
            <a:r>
              <a:rPr dirty="0" err="1"/>
              <a:t>list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类型的数</a:t>
            </a:r>
            <a:r>
              <a:rPr dirty="0" err="1"/>
              <a:t>ys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，都有</a:t>
            </a:r>
            <a:r>
              <a:rPr dirty="0" err="1"/>
              <a:t>P</a:t>
            </a:r>
            <a:r>
              <a:rPr dirty="0"/>
              <a:t>(</a:t>
            </a:r>
            <a:r>
              <a:rPr dirty="0" err="1"/>
              <a:t>ys</a:t>
            </a:r>
            <a:r>
              <a:rPr dirty="0"/>
              <a:t>)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成立时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，</a:t>
            </a:r>
            <a:r>
              <a:rPr dirty="0"/>
              <a:t> </a:t>
            </a:r>
            <a:endParaRPr lang="en-US" dirty="0"/>
          </a:p>
          <a:p>
            <a:pPr marL="1005840" lvl="2" indent="0" defTabSz="493395">
              <a:lnSpc>
                <a:spcPct val="100000"/>
              </a:lnSpc>
              <a:spcBef>
                <a:spcPts val="500"/>
              </a:spcBef>
              <a:buNone/>
              <a:defRPr sz="173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lang="zh-CN" altLang="en-US" dirty="0"/>
              <a:t>   </a:t>
            </a:r>
            <a:r>
              <a:rPr lang="en-US" altLang="zh-CN" dirty="0"/>
              <a:t>2</a:t>
            </a:r>
            <a:r>
              <a:rPr lang="en-US" altLang="zh-CN" dirty="0">
                <a:latin typeface="黑体"/>
                <a:ea typeface="黑体"/>
                <a:cs typeface="黑体"/>
                <a:sym typeface="黑体"/>
              </a:rPr>
              <a:t>)</a:t>
            </a:r>
            <a:r>
              <a:rPr lang="zh-CN" altLang="en-US" dirty="0">
                <a:latin typeface="黑体"/>
                <a:ea typeface="黑体"/>
                <a:cs typeface="黑体"/>
                <a:sym typeface="黑体"/>
              </a:rPr>
              <a:t> </a:t>
            </a:r>
            <a:r>
              <a:rPr lang="zh-CN" altLang="en-US" dirty="0"/>
              <a:t>证明</a:t>
            </a:r>
            <a:r>
              <a:rPr dirty="0"/>
              <a:t>P(y::</a:t>
            </a:r>
            <a:r>
              <a:rPr dirty="0" err="1"/>
              <a:t>ys</a:t>
            </a:r>
            <a:r>
              <a:rPr dirty="0"/>
              <a:t>)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成立</a:t>
            </a:r>
            <a:r>
              <a:rPr lang="en-US" altLang="zh-CN" dirty="0">
                <a:latin typeface="黑体"/>
                <a:ea typeface="黑体"/>
                <a:cs typeface="黑体"/>
                <a:sym typeface="黑体"/>
              </a:rPr>
              <a:t>,</a:t>
            </a:r>
          </a:p>
          <a:p>
            <a:pPr marL="1005840" lvl="2" indent="0" defTabSz="493395">
              <a:lnSpc>
                <a:spcPct val="100000"/>
              </a:lnSpc>
              <a:spcBef>
                <a:spcPts val="500"/>
              </a:spcBef>
              <a:buNone/>
              <a:defRPr sz="173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 lang="en-US" dirty="0"/>
          </a:p>
          <a:p>
            <a:pPr marL="1005840" lvl="2" indent="0" defTabSz="493395">
              <a:lnSpc>
                <a:spcPct val="100000"/>
              </a:lnSpc>
              <a:spcBef>
                <a:spcPts val="500"/>
              </a:spcBef>
              <a:buNone/>
              <a:defRPr sz="173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 lang="en-US" dirty="0"/>
          </a:p>
          <a:p>
            <a:pPr marL="0" indent="0" defTabSz="493395">
              <a:lnSpc>
                <a:spcPct val="100000"/>
              </a:lnSpc>
              <a:spcBef>
                <a:spcPts val="500"/>
              </a:spcBef>
              <a:buNone/>
              <a:defRPr sz="173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lang="en-US" dirty="0" err="1"/>
              <a:t>换句话说</a:t>
            </a:r>
            <a:r>
              <a:rPr lang="zh-CN" altLang="en-US" dirty="0"/>
              <a:t>，在</a:t>
            </a:r>
            <a:r>
              <a:rPr dirty="0"/>
              <a:t>∀ </a:t>
            </a:r>
            <a:r>
              <a:rPr dirty="0" err="1"/>
              <a:t>i</a:t>
            </a:r>
            <a:r>
              <a:rPr dirty="0"/>
              <a:t> &lt; k, P(</a:t>
            </a:r>
            <a:r>
              <a:rPr dirty="0" err="1"/>
              <a:t>i</a:t>
            </a:r>
            <a:r>
              <a:rPr dirty="0"/>
              <a:t>)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成立的条件下</a:t>
            </a:r>
            <a:r>
              <a:rPr lang="zh-CN" altLang="en-US" dirty="0">
                <a:latin typeface="黑体"/>
                <a:ea typeface="黑体"/>
                <a:cs typeface="黑体"/>
                <a:sym typeface="黑体"/>
              </a:rPr>
              <a:t>证明</a:t>
            </a:r>
            <a:r>
              <a:rPr dirty="0"/>
              <a:t>P(k)</a:t>
            </a:r>
            <a:r>
              <a:rPr lang="zh-CN" altLang="en-US" dirty="0"/>
              <a:t>成立。</a:t>
            </a:r>
            <a:endParaRPr dirty="0"/>
          </a:p>
        </p:txBody>
      </p:sp>
      <p:sp>
        <p:nvSpPr>
          <p:cNvPr id="181" name="适用于涉及表和树的递归函数"/>
          <p:cNvSpPr txBox="1"/>
          <p:nvPr/>
        </p:nvSpPr>
        <p:spPr>
          <a:xfrm>
            <a:off x="1038225" y="5273675"/>
            <a:ext cx="10515600" cy="209744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  <a:defRPr sz="3600" b="1">
                <a:solidFill>
                  <a:srgbClr val="7030A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b="0">
                <a:latin typeface="黑体"/>
                <a:ea typeface="黑体"/>
                <a:cs typeface="黑体"/>
                <a:sym typeface="黑体"/>
              </a:rPr>
              <a:t>适用于涉及表和树的递归函数</a:t>
            </a:r>
          </a:p>
          <a:p>
            <a:pPr lvl="1">
              <a:spcBef>
                <a:spcPts val="500"/>
              </a:spcBef>
              <a:defRPr sz="3200" b="1">
                <a:solidFill>
                  <a:srgbClr val="7030A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 b="0">
              <a:latin typeface="黑体"/>
              <a:ea typeface="黑体"/>
              <a:cs typeface="黑体"/>
              <a:sym typeface="黑体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8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 fill="hold"/>
                                        <p:tgtEl>
                                          <p:spTgt spid="1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1" build="p" animBg="1" advAuto="0"/>
      <p:bldP spid="181" grpId="2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良基归纳法(well-founded induction)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良基归纳法</a:t>
            </a:r>
            <a:r>
              <a:rPr sz="3600"/>
              <a:t>(well-founded induction)</a:t>
            </a:r>
          </a:p>
        </p:txBody>
      </p:sp>
      <p:sp>
        <p:nvSpPr>
          <p:cNvPr id="184" name="关系≺是良基的：…"/>
          <p:cNvSpPr txBox="1">
            <a:spLocks noGrp="1"/>
          </p:cNvSpPr>
          <p:nvPr>
            <p:ph type="body" sz="half" idx="4294967295"/>
          </p:nvPr>
        </p:nvSpPr>
        <p:spPr>
          <a:xfrm>
            <a:off x="838200" y="1754187"/>
            <a:ext cx="10515600" cy="171767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575945">
              <a:lnSpc>
                <a:spcPct val="150000"/>
              </a:lnSpc>
              <a:spcBef>
                <a:spcPts val="600"/>
              </a:spcBef>
              <a:buSzTx/>
              <a:buNone/>
              <a:defRPr sz="201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关系</a:t>
            </a:r>
            <a:r>
              <a:t>≺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是良基的：</a:t>
            </a:r>
          </a:p>
          <a:p>
            <a:pPr marL="0" indent="0" defTabSz="575945">
              <a:lnSpc>
                <a:spcPct val="150000"/>
              </a:lnSpc>
              <a:spcBef>
                <a:spcPts val="600"/>
              </a:spcBef>
              <a:buSzTx/>
              <a:buNone/>
              <a:defRPr sz="201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    不存在无穷降序链：</a:t>
            </a:r>
            <a:r>
              <a:t>…≺Xn≺…≺X2≺X1,</a:t>
            </a:r>
          </a:p>
          <a:p>
            <a:pPr marL="0" indent="0" defTabSz="575945">
              <a:lnSpc>
                <a:spcPct val="150000"/>
              </a:lnSpc>
              <a:spcBef>
                <a:spcPts val="600"/>
              </a:spcBef>
              <a:buSzTx/>
              <a:buNone/>
              <a:defRPr sz="2015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   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对所有</a:t>
            </a:r>
            <a:r>
              <a:t>y’ ≺y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，有</a:t>
            </a:r>
            <a:r>
              <a:rPr b="0"/>
              <a:t>P(y)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，则</a:t>
            </a:r>
            <a:r>
              <a:rPr b="0"/>
              <a:t>P(y’)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成立</a:t>
            </a:r>
          </a:p>
        </p:txBody>
      </p:sp>
      <p:sp>
        <p:nvSpPr>
          <p:cNvPr id="185" name="可以处理广泛的可终止计算问题"/>
          <p:cNvSpPr txBox="1"/>
          <p:nvPr/>
        </p:nvSpPr>
        <p:spPr>
          <a:xfrm>
            <a:off x="1038225" y="5273675"/>
            <a:ext cx="10515600" cy="7264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3600">
                <a:solidFill>
                  <a:srgbClr val="7030A0"/>
                </a:solidFill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b="0">
                <a:latin typeface="黑体"/>
                <a:ea typeface="黑体"/>
                <a:cs typeface="黑体"/>
                <a:sym typeface="黑体"/>
              </a:rPr>
              <a:t>可以处理广泛的可终止计算问题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8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" grpId="1" build="p" animBg="1" advAuto="0"/>
      <p:bldP spid="185" grpId="2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近似运行时间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近似运行时间</a:t>
            </a:r>
          </a:p>
        </p:txBody>
      </p:sp>
      <p:sp>
        <p:nvSpPr>
          <p:cNvPr id="188" name="反映基于大批量数据的程序运行性能…"/>
          <p:cNvSpPr txBox="1">
            <a:spLocks noGrp="1"/>
          </p:cNvSpPr>
          <p:nvPr>
            <p:ph type="body" sz="half" idx="4294967295"/>
          </p:nvPr>
        </p:nvSpPr>
        <p:spPr>
          <a:xfrm>
            <a:off x="666750" y="1690687"/>
            <a:ext cx="10515600" cy="30908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80340" indent="-180340" defTabSz="721995">
              <a:spcBef>
                <a:spcPts val="700"/>
              </a:spcBef>
              <a:defRPr sz="221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 err="1">
                <a:latin typeface="黑体"/>
                <a:ea typeface="黑体"/>
                <a:cs typeface="黑体"/>
                <a:sym typeface="黑体"/>
              </a:rPr>
              <a:t>反映基于大批量数据的程序运行性能</a:t>
            </a:r>
            <a:endParaRPr dirty="0">
              <a:latin typeface="黑体"/>
              <a:ea typeface="黑体"/>
              <a:cs typeface="黑体"/>
              <a:sym typeface="黑体"/>
            </a:endParaRPr>
          </a:p>
          <a:p>
            <a:pPr marL="541655" lvl="1" indent="-180340" defTabSz="721995">
              <a:lnSpc>
                <a:spcPct val="120000"/>
              </a:lnSpc>
              <a:spcBef>
                <a:spcPts val="300"/>
              </a:spcBef>
              <a:defRPr sz="189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 err="1">
                <a:latin typeface="黑体"/>
                <a:ea typeface="黑体"/>
                <a:cs typeface="黑体"/>
                <a:sym typeface="黑体"/>
              </a:rPr>
              <a:t>假设基本操作为常量执行时间</a:t>
            </a:r>
            <a:r>
              <a:rPr sz="1265" dirty="0"/>
              <a:t>(Assume basic ops take </a:t>
            </a:r>
            <a:r>
              <a:rPr sz="1265" i="1" dirty="0"/>
              <a:t>constant</a:t>
            </a:r>
            <a:r>
              <a:rPr sz="1265" dirty="0"/>
              <a:t> time)</a:t>
            </a:r>
          </a:p>
          <a:p>
            <a:pPr marL="541655" lvl="1" indent="-180340" defTabSz="721995">
              <a:lnSpc>
                <a:spcPct val="120000"/>
              </a:lnSpc>
              <a:spcBef>
                <a:spcPts val="300"/>
              </a:spcBef>
              <a:defRPr sz="189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 err="1">
                <a:latin typeface="黑体"/>
                <a:ea typeface="黑体"/>
                <a:cs typeface="黑体"/>
                <a:sym typeface="黑体"/>
              </a:rPr>
              <a:t>用</a:t>
            </a:r>
            <a:r>
              <a:rPr dirty="0" err="1"/>
              <a:t>Ο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记号表示算法的时间性能</a:t>
            </a:r>
            <a:r>
              <a:rPr sz="1265" dirty="0"/>
              <a:t>(Give big-O classification)</a:t>
            </a:r>
          </a:p>
          <a:p>
            <a:pPr marL="541655" lvl="1" indent="-180340" defTabSz="721995">
              <a:lnSpc>
                <a:spcPct val="100000"/>
              </a:lnSpc>
              <a:spcBef>
                <a:spcPts val="300"/>
              </a:spcBef>
              <a:defRPr sz="189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 sz="1265" dirty="0"/>
          </a:p>
          <a:p>
            <a:pPr marL="180340" indent="-180340" defTabSz="721995">
              <a:spcBef>
                <a:spcPts val="700"/>
              </a:spcBef>
              <a:defRPr sz="221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/>
              <a:t>f(n)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的近似运行时间为</a:t>
            </a:r>
            <a:r>
              <a:rPr dirty="0" err="1"/>
              <a:t>O</a:t>
            </a:r>
            <a:r>
              <a:rPr dirty="0"/>
              <a:t>(g(n))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：</a:t>
            </a:r>
          </a:p>
          <a:p>
            <a:pPr marL="541655" lvl="1" indent="-180340" defTabSz="721995">
              <a:lnSpc>
                <a:spcPct val="120000"/>
              </a:lnSpc>
              <a:spcBef>
                <a:spcPts val="300"/>
              </a:spcBef>
              <a:defRPr sz="221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 err="1">
                <a:latin typeface="黑体"/>
                <a:ea typeface="黑体"/>
                <a:cs typeface="黑体"/>
                <a:sym typeface="黑体"/>
              </a:rPr>
              <a:t>存在整数</a:t>
            </a:r>
            <a:r>
              <a:rPr dirty="0" err="1"/>
              <a:t>N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和</a:t>
            </a:r>
            <a:r>
              <a:rPr dirty="0" err="1"/>
              <a:t>c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，满足</a:t>
            </a:r>
            <a:r>
              <a:rPr dirty="0"/>
              <a:t> </a:t>
            </a:r>
          </a:p>
          <a:p>
            <a:pPr marL="180340" lvl="1" indent="180340" defTabSz="721995">
              <a:lnSpc>
                <a:spcPct val="120000"/>
              </a:lnSpc>
              <a:spcBef>
                <a:spcPts val="300"/>
              </a:spcBef>
              <a:buSzTx/>
              <a:buNone/>
              <a:defRPr sz="221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/>
              <a:t>   ∀</a:t>
            </a:r>
            <a:r>
              <a:rPr dirty="0" err="1"/>
              <a:t>n≥N</a:t>
            </a:r>
            <a:r>
              <a:rPr dirty="0"/>
              <a:t>, f(n</a:t>
            </a:r>
            <a:r>
              <a:rPr lang="en-US" altLang="zh-CN" dirty="0"/>
              <a:t>)</a:t>
            </a:r>
            <a:r>
              <a:rPr lang="zh-CN" altLang="en-US" dirty="0">
                <a:latin typeface="黑体"/>
                <a:ea typeface="黑体"/>
                <a:cs typeface="黑体"/>
                <a:sym typeface="黑体"/>
              </a:rPr>
              <a:t>的近似运行时间</a:t>
            </a:r>
            <a:r>
              <a:rPr dirty="0"/>
              <a:t>≤ c g(n)</a:t>
            </a:r>
          </a:p>
        </p:txBody>
      </p:sp>
      <p:sp>
        <p:nvSpPr>
          <p:cNvPr id="189" name="为什么叫“近似”？…"/>
          <p:cNvSpPr txBox="1"/>
          <p:nvPr/>
        </p:nvSpPr>
        <p:spPr>
          <a:xfrm>
            <a:off x="5227637" y="4283074"/>
            <a:ext cx="6907213" cy="232859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为什么叫</a:t>
            </a:r>
            <a:r>
              <a:t>“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近似</a:t>
            </a:r>
            <a:r>
              <a:t>”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？</a:t>
            </a:r>
          </a:p>
          <a:p>
            <a:pPr>
              <a:defRPr sz="2400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• </a:t>
            </a:r>
            <a:r>
              <a:rPr sz="2000">
                <a:latin typeface="黑体"/>
                <a:ea typeface="黑体"/>
                <a:cs typeface="黑体"/>
                <a:sym typeface="黑体"/>
              </a:rPr>
              <a:t>加法中的常数加不考虑</a:t>
            </a:r>
            <a:r>
              <a:rPr sz="1800"/>
              <a:t>(Additive constants don’t matter)</a:t>
            </a:r>
          </a:p>
          <a:p>
            <a:pPr>
              <a:defRPr sz="2400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</a:t>
            </a:r>
            <a:r>
              <a:rPr sz="2000"/>
              <a:t>n</a:t>
            </a:r>
            <a:r>
              <a:rPr sz="2000" baseline="30000"/>
              <a:t>5</a:t>
            </a:r>
            <a:r>
              <a:rPr sz="2000"/>
              <a:t>+1000000 is O(n</a:t>
            </a:r>
            <a:r>
              <a:rPr sz="2000" baseline="30000"/>
              <a:t>5</a:t>
            </a:r>
            <a:r>
              <a:rPr sz="2000"/>
              <a:t>)</a:t>
            </a:r>
          </a:p>
          <a:p>
            <a:pPr>
              <a:defRPr sz="2000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•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乘法中的常数乘不考虑</a:t>
            </a:r>
            <a:r>
              <a:rPr sz="1800"/>
              <a:t>(Multiplicative constants don’t matter)</a:t>
            </a:r>
            <a:endParaRPr sz="2800"/>
          </a:p>
          <a:p>
            <a:pPr>
              <a:defRPr sz="2400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</a:t>
            </a:r>
            <a:r>
              <a:rPr sz="2000"/>
              <a:t>1000000n</a:t>
            </a:r>
            <a:r>
              <a:rPr sz="2000" baseline="30000"/>
              <a:t>5</a:t>
            </a:r>
            <a:r>
              <a:rPr sz="2000"/>
              <a:t> is O(n</a:t>
            </a:r>
            <a:r>
              <a:rPr sz="2000" baseline="30000"/>
              <a:t>5</a:t>
            </a:r>
            <a:r>
              <a:rPr sz="2000"/>
              <a:t>)</a:t>
            </a:r>
          </a:p>
          <a:p>
            <a:pPr>
              <a:defRPr sz="2000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• g(n)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尽可能精确</a:t>
            </a:r>
            <a:r>
              <a:rPr sz="1800"/>
              <a:t>(Be as accurate as you can)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1" build="p" animBg="1" advAuto="0"/>
      <p:bldP spid="189" grpId="2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近似运行时间分析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近似运行时间分析</a:t>
            </a:r>
          </a:p>
        </p:txBody>
      </p:sp>
      <p:sp>
        <p:nvSpPr>
          <p:cNvPr id="192" name="求解步骤：…"/>
          <p:cNvSpPr txBox="1">
            <a:spLocks noGrp="1"/>
          </p:cNvSpPr>
          <p:nvPr>
            <p:ph type="body" idx="4294967295"/>
          </p:nvPr>
        </p:nvSpPr>
        <p:spPr>
          <a:xfrm>
            <a:off x="814387" y="1790699"/>
            <a:ext cx="10515601" cy="43513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12725" indent="-212725" defTabSz="850265">
              <a:lnSpc>
                <a:spcPct val="150000"/>
              </a:lnSpc>
              <a:spcBef>
                <a:spcPts val="900"/>
              </a:spcBef>
              <a:defRPr sz="260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求解步骤：</a:t>
            </a:r>
          </a:p>
          <a:p>
            <a:pPr marL="850265" lvl="1" indent="-425450" defTabSz="850265">
              <a:lnSpc>
                <a:spcPct val="150000"/>
              </a:lnSpc>
              <a:spcBef>
                <a:spcPts val="400"/>
              </a:spcBef>
              <a:buFontTx/>
              <a:buAutoNum type="arabicPeriod"/>
              <a:defRPr sz="223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找出算法中的基本语句：算法中执行次数最多的那条语句就是基本语句，通常是最内层循环的循环体</a:t>
            </a:r>
          </a:p>
          <a:p>
            <a:pPr marL="850265" lvl="1" indent="-425450" defTabSz="850265">
              <a:lnSpc>
                <a:spcPct val="150000"/>
              </a:lnSpc>
              <a:spcBef>
                <a:spcPts val="400"/>
              </a:spcBef>
              <a:buFontTx/>
              <a:buAutoNum type="arabicPeriod"/>
              <a:defRPr sz="223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计算基本语句的执行次数的数量级：忽略所有低次幂和最高次幂的系数，保证基本语句执行次数的函数中的最高次幂正确</a:t>
            </a:r>
          </a:p>
          <a:p>
            <a:pPr marL="850265" lvl="1" indent="-425450" defTabSz="850265">
              <a:lnSpc>
                <a:spcPct val="150000"/>
              </a:lnSpc>
              <a:spcBef>
                <a:spcPts val="400"/>
              </a:spcBef>
              <a:buFontTx/>
              <a:buAutoNum type="arabicPeriod"/>
              <a:defRPr sz="223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用</a:t>
            </a:r>
            <a:r>
              <a:t>Ο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记号表示算法的时间性能：将基本语句执行次数的数量级放入</a:t>
            </a:r>
            <a:r>
              <a:t>Ο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记号中。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1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1" build="p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近似运行时间分析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近似运行时间分析</a:t>
            </a:r>
          </a:p>
        </p:txBody>
      </p:sp>
      <p:pic>
        <p:nvPicPr>
          <p:cNvPr id="19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4889500"/>
            <a:ext cx="11784013" cy="4937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6" name="for (i=1; i&lt;=n; i++)   x++;  for (i=1; i&lt;=n; i++)   for (j=1; j&lt;=n; j++)    x++;"/>
          <p:cNvSpPr txBox="1"/>
          <p:nvPr/>
        </p:nvSpPr>
        <p:spPr>
          <a:xfrm>
            <a:off x="1114425" y="1639887"/>
            <a:ext cx="4067175" cy="26060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rgbClr val="0033CC"/>
                </a:solidFill>
              </a:defRPr>
            </a:pPr>
            <a:r>
              <a:t>for (i=1; i&lt;=n; i++)</a:t>
            </a:r>
            <a:br/>
            <a:r>
              <a:rPr>
                <a:latin typeface="宋体"/>
                <a:ea typeface="宋体"/>
                <a:cs typeface="宋体"/>
                <a:sym typeface="宋体"/>
              </a:rPr>
              <a:t>　　</a:t>
            </a:r>
            <a:r>
              <a:t>x++;</a:t>
            </a:r>
            <a:br/>
            <a:br/>
            <a:r>
              <a:t>for (i=1; i&lt;=n; i++)</a:t>
            </a:r>
            <a:br/>
            <a:r>
              <a:rPr>
                <a:latin typeface="宋体"/>
                <a:ea typeface="宋体"/>
                <a:cs typeface="宋体"/>
                <a:sym typeface="宋体"/>
              </a:rPr>
              <a:t>　　</a:t>
            </a:r>
            <a:r>
              <a:t>for (j=1; j&lt;=n; j++)</a:t>
            </a:r>
            <a:br/>
            <a:r>
              <a:rPr>
                <a:latin typeface="宋体"/>
                <a:ea typeface="宋体"/>
                <a:cs typeface="宋体"/>
                <a:sym typeface="宋体"/>
              </a:rPr>
              <a:t>　　</a:t>
            </a:r>
            <a:r>
              <a:t>	x++;</a:t>
            </a:r>
          </a:p>
        </p:txBody>
      </p:sp>
      <p:pic>
        <p:nvPicPr>
          <p:cNvPr id="197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687" y="773112"/>
            <a:ext cx="5281613" cy="372427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8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775" y="5803900"/>
            <a:ext cx="292100" cy="301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9" name="image.png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962" y="5986462"/>
            <a:ext cx="30163" cy="55403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00" name="对数时间(logarithmic)"/>
          <p:cNvSpPr txBox="1"/>
          <p:nvPr/>
        </p:nvSpPr>
        <p:spPr>
          <a:xfrm>
            <a:off x="1558925" y="5345112"/>
            <a:ext cx="1477963" cy="59279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defRPr sz="16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对数时间</a:t>
            </a:r>
            <a:r>
              <a:t>(logarithmic)</a:t>
            </a:r>
          </a:p>
        </p:txBody>
      </p:sp>
      <p:sp>
        <p:nvSpPr>
          <p:cNvPr id="201" name="线性时间(linear)"/>
          <p:cNvSpPr txBox="1"/>
          <p:nvPr/>
        </p:nvSpPr>
        <p:spPr>
          <a:xfrm>
            <a:off x="4325937" y="5333999"/>
            <a:ext cx="1101726" cy="592794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defRPr sz="16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线性时间</a:t>
            </a:r>
            <a:r>
              <a:t>(linear)</a:t>
            </a:r>
          </a:p>
        </p:txBody>
      </p:sp>
      <p:sp>
        <p:nvSpPr>
          <p:cNvPr id="202" name="Quadratic        Cubic…"/>
          <p:cNvSpPr txBox="1"/>
          <p:nvPr/>
        </p:nvSpPr>
        <p:spPr>
          <a:xfrm>
            <a:off x="6869112" y="5345112"/>
            <a:ext cx="2462214" cy="599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6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Quadratic        Cubic</a:t>
            </a:r>
          </a:p>
          <a:p>
            <a:pPr>
              <a:defRPr sz="16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多项式时间</a:t>
            </a:r>
            <a:r>
              <a:t>(polynomial)</a:t>
            </a:r>
          </a:p>
        </p:txBody>
      </p:sp>
      <p:sp>
        <p:nvSpPr>
          <p:cNvPr id="203" name="指数时间(exponential)"/>
          <p:cNvSpPr txBox="1"/>
          <p:nvPr/>
        </p:nvSpPr>
        <p:spPr>
          <a:xfrm>
            <a:off x="9823450" y="5310187"/>
            <a:ext cx="1847850" cy="59279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defRPr sz="16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指数时间</a:t>
            </a:r>
            <a:r>
              <a:t>(exponential)</a:t>
            </a:r>
          </a:p>
        </p:txBody>
      </p:sp>
      <p:sp>
        <p:nvSpPr>
          <p:cNvPr id="204" name="平方根时间(square root)"/>
          <p:cNvSpPr txBox="1"/>
          <p:nvPr/>
        </p:nvSpPr>
        <p:spPr>
          <a:xfrm>
            <a:off x="2930525" y="5345112"/>
            <a:ext cx="1395413" cy="59279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defRPr sz="16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平方根时间</a:t>
            </a:r>
            <a:r>
              <a:t>(square root)</a:t>
            </a:r>
          </a:p>
        </p:txBody>
      </p:sp>
      <p:sp>
        <p:nvSpPr>
          <p:cNvPr id="205" name="矩形"/>
          <p:cNvSpPr/>
          <p:nvPr/>
        </p:nvSpPr>
        <p:spPr>
          <a:xfrm>
            <a:off x="1641475" y="4818062"/>
            <a:ext cx="7877175" cy="1190626"/>
          </a:xfrm>
          <a:prstGeom prst="rect">
            <a:avLst/>
          </a:prstGeom>
          <a:solidFill>
            <a:srgbClr val="0066FF">
              <a:alpha val="0"/>
            </a:srgbClr>
          </a:solidFill>
          <a:ln w="19050">
            <a:solidFill>
              <a:srgbClr val="41719C"/>
            </a:solidFill>
            <a:prstDash val="sysDash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6" name="矩形"/>
          <p:cNvSpPr/>
          <p:nvPr/>
        </p:nvSpPr>
        <p:spPr>
          <a:xfrm>
            <a:off x="9882187" y="4818062"/>
            <a:ext cx="2005013" cy="1190626"/>
          </a:xfrm>
          <a:prstGeom prst="rect">
            <a:avLst/>
          </a:prstGeom>
          <a:solidFill>
            <a:srgbClr val="0066FF">
              <a:alpha val="0"/>
            </a:srgbClr>
          </a:solidFill>
          <a:ln w="19050">
            <a:solidFill>
              <a:srgbClr val="41719C"/>
            </a:solidFill>
            <a:prstDash val="sysDash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1" animBg="1" advAuto="0"/>
      <p:bldP spid="197" grpId="2" animBg="1" advAuto="0"/>
      <p:bldP spid="200" grpId="3" animBg="1" advAuto="0"/>
      <p:bldP spid="201" grpId="5" animBg="1" advAuto="0"/>
      <p:bldP spid="202" grpId="6" animBg="1" advAuto="0"/>
      <p:bldP spid="203" grpId="7" animBg="1" advAuto="0"/>
      <p:bldP spid="204" grpId="4" animBg="1" advAuto="0"/>
      <p:bldP spid="205" grpId="8" animBg="1" advAuto="0"/>
      <p:bldP spid="206" grpId="9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声明的作用域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声明的作用域</a:t>
            </a:r>
          </a:p>
        </p:txBody>
      </p:sp>
      <p:sp>
        <p:nvSpPr>
          <p:cNvPr id="58" name="函数的两种定义方法：…"/>
          <p:cNvSpPr txBox="1"/>
          <p:nvPr/>
        </p:nvSpPr>
        <p:spPr>
          <a:xfrm>
            <a:off x="1263650" y="1501775"/>
            <a:ext cx="8224838" cy="9942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b="0">
                <a:latin typeface="黑体"/>
                <a:ea typeface="黑体"/>
                <a:cs typeface="黑体"/>
                <a:sym typeface="黑体"/>
              </a:rPr>
              <a:t>函数的两种定义方法：</a:t>
            </a:r>
          </a:p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fun </a:t>
            </a:r>
            <a:r>
              <a:rPr b="0"/>
              <a:t>circ(r:real):real = 2.0 * pi * r;</a:t>
            </a:r>
          </a:p>
        </p:txBody>
      </p:sp>
      <p:sp>
        <p:nvSpPr>
          <p:cNvPr id="59" name="fun circ(r:real):real =…"/>
          <p:cNvSpPr txBox="1"/>
          <p:nvPr/>
        </p:nvSpPr>
        <p:spPr>
          <a:xfrm>
            <a:off x="723900" y="2606675"/>
            <a:ext cx="4371975" cy="25182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fun </a:t>
            </a:r>
            <a:r>
              <a:rPr b="0"/>
              <a:t>circ(r:real):real =</a:t>
            </a:r>
          </a:p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let</a:t>
            </a:r>
          </a:p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  val </a:t>
            </a:r>
            <a:r>
              <a:rPr b="0"/>
              <a:t>pi2:real = 2.0 * pi</a:t>
            </a:r>
          </a:p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in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  pi2 * r</a:t>
            </a:r>
          </a:p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end</a:t>
            </a:r>
          </a:p>
        </p:txBody>
      </p:sp>
      <p:sp>
        <p:nvSpPr>
          <p:cNvPr id="60" name="local…"/>
          <p:cNvSpPr txBox="1"/>
          <p:nvPr/>
        </p:nvSpPr>
        <p:spPr>
          <a:xfrm>
            <a:off x="6056312" y="2606675"/>
            <a:ext cx="5710238" cy="21118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local</a:t>
            </a:r>
          </a:p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  val </a:t>
            </a:r>
            <a:r>
              <a:rPr b="0"/>
              <a:t>pi2:real = 2.0 * pi</a:t>
            </a:r>
          </a:p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in</a:t>
            </a:r>
          </a:p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  fun </a:t>
            </a:r>
            <a:r>
              <a:rPr b="0"/>
              <a:t>circ(r:real):real = pi2 * r</a:t>
            </a:r>
          </a:p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end</a:t>
            </a:r>
          </a:p>
        </p:txBody>
      </p:sp>
      <p:sp>
        <p:nvSpPr>
          <p:cNvPr id="61" name="局部声明：…"/>
          <p:cNvSpPr txBox="1"/>
          <p:nvPr/>
        </p:nvSpPr>
        <p:spPr>
          <a:xfrm>
            <a:off x="687387" y="5521325"/>
            <a:ext cx="3944938" cy="9942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局部声明：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   let D in E end</a:t>
            </a:r>
          </a:p>
        </p:txBody>
      </p:sp>
      <p:sp>
        <p:nvSpPr>
          <p:cNvPr id="62" name="隐藏声明(一般很少使用)：…"/>
          <p:cNvSpPr txBox="1"/>
          <p:nvPr/>
        </p:nvSpPr>
        <p:spPr>
          <a:xfrm>
            <a:off x="5905500" y="5521325"/>
            <a:ext cx="4587875" cy="10058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隐藏声明</a:t>
            </a:r>
            <a:r>
              <a:t>(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一般很少使用</a:t>
            </a:r>
            <a:r>
              <a:t>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：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   local D1 in D2 end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1" animBg="1" advAuto="0"/>
      <p:bldP spid="60" grpId="3" animBg="1" advAuto="0"/>
      <p:bldP spid="61" grpId="2" animBg="1" advAuto="0"/>
      <p:bldP spid="62" grpId="4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递推分析(recurrences)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递推分析</a:t>
            </a:r>
            <a:r>
              <a:rPr sz="3200"/>
              <a:t>(recurrences)</a:t>
            </a:r>
          </a:p>
        </p:txBody>
      </p:sp>
      <p:sp>
        <p:nvSpPr>
          <p:cNvPr id="209" name="递归函数的定义给出了程序的递推关系，执行情况用work表示         (A recursive function definition suggests a recurrence relation for work, or runtime)…"/>
          <p:cNvSpPr txBox="1">
            <a:spLocks noGrp="1"/>
          </p:cNvSpPr>
          <p:nvPr>
            <p:ph type="body" idx="4294967295"/>
          </p:nvPr>
        </p:nvSpPr>
        <p:spPr>
          <a:xfrm>
            <a:off x="814387" y="1741487"/>
            <a:ext cx="10998201" cy="43513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91770" indent="-191770" defTabSz="767715">
              <a:spcBef>
                <a:spcPts val="800"/>
              </a:spcBef>
              <a:defRPr sz="235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 err="1">
                <a:latin typeface="黑体"/>
                <a:ea typeface="黑体"/>
                <a:cs typeface="黑体"/>
                <a:sym typeface="黑体"/>
              </a:rPr>
              <a:t>递归函数的定义给出了程序的递推关系，执行情况用</a:t>
            </a:r>
            <a:r>
              <a:rPr i="1" dirty="0" err="1"/>
              <a:t>work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表示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         </a:t>
            </a:r>
            <a:endParaRPr lang="en-US" dirty="0">
              <a:latin typeface="黑体"/>
              <a:ea typeface="黑体"/>
              <a:cs typeface="黑体"/>
              <a:sym typeface="黑体"/>
            </a:endParaRPr>
          </a:p>
          <a:p>
            <a:pPr marL="495300" lvl="1" indent="0" defTabSz="767715">
              <a:spcBef>
                <a:spcPts val="800"/>
              </a:spcBef>
              <a:buNone/>
              <a:defRPr sz="235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sz="1680" dirty="0"/>
              <a:t>(</a:t>
            </a:r>
            <a:r>
              <a:rPr sz="1680" dirty="0">
                <a:latin typeface="+mj-lt"/>
                <a:ea typeface="+mj-ea"/>
                <a:cs typeface="+mj-cs"/>
                <a:sym typeface="Calibri"/>
              </a:rPr>
              <a:t>A </a:t>
            </a:r>
            <a:r>
              <a:rPr sz="1680" i="1" dirty="0">
                <a:latin typeface="+mj-lt"/>
                <a:ea typeface="+mj-ea"/>
                <a:cs typeface="+mj-cs"/>
                <a:sym typeface="Calibri"/>
              </a:rPr>
              <a:t>recursive function definition </a:t>
            </a:r>
            <a:r>
              <a:rPr sz="1680" dirty="0">
                <a:latin typeface="+mj-lt"/>
                <a:ea typeface="+mj-ea"/>
                <a:cs typeface="+mj-cs"/>
                <a:sym typeface="Calibri"/>
              </a:rPr>
              <a:t>suggests a </a:t>
            </a:r>
            <a:r>
              <a:rPr sz="1680" b="1" i="1" dirty="0">
                <a:latin typeface="+mj-lt"/>
                <a:ea typeface="+mj-ea"/>
                <a:cs typeface="+mj-cs"/>
                <a:sym typeface="Calibri"/>
              </a:rPr>
              <a:t>recurrence relation </a:t>
            </a:r>
            <a:r>
              <a:rPr sz="1680" dirty="0">
                <a:latin typeface="+mj-lt"/>
                <a:ea typeface="+mj-ea"/>
                <a:cs typeface="+mj-cs"/>
                <a:sym typeface="Calibri"/>
              </a:rPr>
              <a:t>for </a:t>
            </a:r>
            <a:r>
              <a:rPr sz="1680" i="1" dirty="0">
                <a:latin typeface="+mj-lt"/>
                <a:ea typeface="+mj-ea"/>
                <a:cs typeface="+mj-cs"/>
                <a:sym typeface="Calibri"/>
              </a:rPr>
              <a:t>work</a:t>
            </a:r>
            <a:r>
              <a:rPr sz="1680" dirty="0">
                <a:latin typeface="+mj-lt"/>
                <a:ea typeface="+mj-ea"/>
                <a:cs typeface="+mj-cs"/>
                <a:sym typeface="Calibri"/>
              </a:rPr>
              <a:t>, or </a:t>
            </a:r>
            <a:r>
              <a:rPr sz="1680" i="1" dirty="0">
                <a:latin typeface="+mj-lt"/>
                <a:ea typeface="+mj-ea"/>
                <a:cs typeface="+mj-cs"/>
                <a:sym typeface="Calibri"/>
              </a:rPr>
              <a:t>runtime</a:t>
            </a:r>
            <a:r>
              <a:rPr sz="1680" dirty="0"/>
              <a:t>)</a:t>
            </a:r>
          </a:p>
          <a:p>
            <a:pPr marL="575945" lvl="1" indent="-191770" defTabSz="767715">
              <a:lnSpc>
                <a:spcPct val="100000"/>
              </a:lnSpc>
              <a:spcBef>
                <a:spcPts val="400"/>
              </a:spcBef>
              <a:defRPr sz="201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/>
              <a:t>W(n)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表示参数规模为</a:t>
            </a:r>
            <a:r>
              <a:rPr dirty="0" err="1"/>
              <a:t>n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的程序的执行情况</a:t>
            </a:r>
            <a:r>
              <a:rPr dirty="0" err="1"/>
              <a:t>work</a:t>
            </a:r>
            <a:r>
              <a:rPr dirty="0"/>
              <a:t> </a:t>
            </a:r>
            <a:r>
              <a:rPr sz="1345" dirty="0"/>
              <a:t>(</a:t>
            </a:r>
            <a:r>
              <a:rPr sz="1345" dirty="0">
                <a:latin typeface="+mj-lt"/>
                <a:ea typeface="+mj-ea"/>
                <a:cs typeface="+mj-cs"/>
                <a:sym typeface="Calibri"/>
              </a:rPr>
              <a:t>W(n) = work on inputs of size n)</a:t>
            </a:r>
            <a:endParaRPr sz="1345" dirty="0"/>
          </a:p>
          <a:p>
            <a:pPr marL="191770" indent="-191770" defTabSz="767715">
              <a:spcBef>
                <a:spcPts val="800"/>
              </a:spcBef>
              <a:defRPr sz="235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 sz="1345" dirty="0"/>
          </a:p>
          <a:p>
            <a:pPr marL="191770" indent="-191770" defTabSz="767715">
              <a:spcBef>
                <a:spcPts val="800"/>
              </a:spcBef>
              <a:defRPr sz="235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/>
              <a:t>W(n)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的推导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：</a:t>
            </a:r>
          </a:p>
          <a:p>
            <a:pPr marL="575945" lvl="1" indent="-191770" defTabSz="767715">
              <a:lnSpc>
                <a:spcPct val="100000"/>
              </a:lnSpc>
              <a:spcBef>
                <a:spcPts val="400"/>
              </a:spcBef>
              <a:defRPr sz="201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/>
              <a:t>Base cases</a:t>
            </a:r>
            <a:r>
              <a:rPr lang="zh-CN" altLang="en-US" dirty="0"/>
              <a:t> </a:t>
            </a:r>
            <a:r>
              <a:rPr lang="en-US" altLang="zh-CN" dirty="0"/>
              <a:t>(P(0))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：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评估基本操作的执行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 </a:t>
            </a:r>
            <a:r>
              <a:rPr sz="1680" dirty="0"/>
              <a:t>(</a:t>
            </a:r>
            <a:r>
              <a:rPr sz="1680" dirty="0">
                <a:latin typeface="+mj-lt"/>
                <a:ea typeface="+mj-ea"/>
                <a:cs typeface="+mj-cs"/>
                <a:sym typeface="Calibri"/>
              </a:rPr>
              <a:t>Estimates the number of basic operations</a:t>
            </a:r>
            <a:r>
              <a:rPr sz="1680" dirty="0"/>
              <a:t>)</a:t>
            </a:r>
          </a:p>
          <a:p>
            <a:pPr marL="575945" lvl="1" indent="-191770" defTabSz="767715">
              <a:lnSpc>
                <a:spcPct val="100000"/>
              </a:lnSpc>
              <a:spcBef>
                <a:spcPts val="400"/>
              </a:spcBef>
              <a:defRPr sz="201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/>
              <a:t>Inductive case</a:t>
            </a:r>
            <a:r>
              <a:rPr lang="zh-CN" altLang="en-US" dirty="0"/>
              <a:t> </a:t>
            </a:r>
            <a:r>
              <a:rPr lang="en-US" altLang="zh-CN" dirty="0"/>
              <a:t>(P(x))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：</a:t>
            </a:r>
          </a:p>
          <a:p>
            <a:pPr marL="960120" lvl="2" indent="-191770" defTabSz="767715">
              <a:lnSpc>
                <a:spcPct val="100000"/>
              </a:lnSpc>
              <a:spcBef>
                <a:spcPts val="0"/>
              </a:spcBef>
              <a:defRPr sz="168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 err="1">
                <a:latin typeface="黑体"/>
                <a:ea typeface="黑体"/>
                <a:cs typeface="黑体"/>
                <a:sym typeface="黑体"/>
              </a:rPr>
              <a:t>用归纳法得到</a:t>
            </a:r>
            <a:r>
              <a:rPr dirty="0" err="1"/>
              <a:t>W</a:t>
            </a:r>
            <a:r>
              <a:rPr dirty="0"/>
              <a:t>(n)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的表达式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 </a:t>
            </a:r>
            <a:r>
              <a:rPr sz="1510" dirty="0"/>
              <a:t>(</a:t>
            </a:r>
            <a:r>
              <a:rPr sz="1510" dirty="0">
                <a:latin typeface="+mj-lt"/>
                <a:ea typeface="+mj-ea"/>
                <a:cs typeface="+mj-cs"/>
                <a:sym typeface="Calibri"/>
              </a:rPr>
              <a:t>Try to find a </a:t>
            </a:r>
            <a:r>
              <a:rPr sz="1510" i="1" dirty="0">
                <a:latin typeface="+mj-lt"/>
                <a:ea typeface="+mj-ea"/>
                <a:cs typeface="+mj-cs"/>
                <a:sym typeface="Calibri"/>
              </a:rPr>
              <a:t>closed form </a:t>
            </a:r>
            <a:r>
              <a:rPr sz="1510" dirty="0">
                <a:latin typeface="+mj-lt"/>
                <a:ea typeface="+mj-ea"/>
                <a:cs typeface="+mj-cs"/>
                <a:sym typeface="Calibri"/>
              </a:rPr>
              <a:t>solution for W(n) using </a:t>
            </a:r>
            <a:r>
              <a:rPr sz="1510" i="1" dirty="0">
                <a:latin typeface="+mj-lt"/>
                <a:ea typeface="+mj-ea"/>
                <a:cs typeface="+mj-cs"/>
                <a:sym typeface="Calibri"/>
              </a:rPr>
              <a:t>induction</a:t>
            </a:r>
            <a:r>
              <a:rPr sz="1510" dirty="0"/>
              <a:t>)</a:t>
            </a:r>
          </a:p>
          <a:p>
            <a:pPr marL="960120" lvl="2" indent="-191770" defTabSz="767715">
              <a:lnSpc>
                <a:spcPct val="100000"/>
              </a:lnSpc>
              <a:spcBef>
                <a:spcPts val="0"/>
              </a:spcBef>
              <a:defRPr sz="168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 err="1">
                <a:latin typeface="黑体"/>
                <a:ea typeface="黑体"/>
                <a:cs typeface="黑体"/>
                <a:sym typeface="黑体"/>
              </a:rPr>
              <a:t>对表达式进行简化，得到一个具有相同渐近属性的表达式</a:t>
            </a:r>
            <a:r>
              <a:rPr sz="1510" dirty="0"/>
              <a:t>(</a:t>
            </a:r>
            <a:r>
              <a:rPr sz="1510" dirty="0">
                <a:latin typeface="+mj-lt"/>
                <a:ea typeface="+mj-ea"/>
                <a:cs typeface="+mj-cs"/>
                <a:sym typeface="Calibri"/>
              </a:rPr>
              <a:t>Find solution to a </a:t>
            </a:r>
            <a:r>
              <a:rPr sz="1510" i="1" dirty="0">
                <a:latin typeface="+mj-lt"/>
                <a:ea typeface="+mj-ea"/>
                <a:cs typeface="+mj-cs"/>
                <a:sym typeface="Calibri"/>
              </a:rPr>
              <a:t>simplified </a:t>
            </a:r>
            <a:r>
              <a:rPr sz="1510" dirty="0">
                <a:latin typeface="+mj-lt"/>
                <a:ea typeface="+mj-ea"/>
                <a:cs typeface="+mj-cs"/>
                <a:sym typeface="Calibri"/>
              </a:rPr>
              <a:t>recurrence with the same asymptotic properties</a:t>
            </a:r>
            <a:r>
              <a:rPr sz="1510" dirty="0"/>
              <a:t>)</a:t>
            </a:r>
          </a:p>
          <a:p>
            <a:pPr marL="960120" lvl="2" indent="-191770" defTabSz="767715">
              <a:lnSpc>
                <a:spcPct val="100000"/>
              </a:lnSpc>
              <a:spcBef>
                <a:spcPts val="0"/>
              </a:spcBef>
              <a:defRPr sz="168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 sz="1510" dirty="0"/>
          </a:p>
          <a:p>
            <a:pPr marL="191770" lvl="1" indent="191770" defTabSz="767715">
              <a:lnSpc>
                <a:spcPct val="100000"/>
              </a:lnSpc>
              <a:spcBef>
                <a:spcPts val="400"/>
              </a:spcBef>
              <a:buSzTx/>
              <a:buNone/>
              <a:defRPr sz="1850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 err="1">
                <a:latin typeface="黑体"/>
                <a:ea typeface="黑体"/>
                <a:cs typeface="黑体"/>
                <a:sym typeface="黑体"/>
              </a:rPr>
              <a:t>注意：推导过程要规范</a:t>
            </a:r>
            <a:r>
              <a:rPr dirty="0"/>
              <a:t>(</a:t>
            </a:r>
            <a:r>
              <a:rPr sz="1680" dirty="0">
                <a:latin typeface="+mj-lt"/>
                <a:ea typeface="+mj-ea"/>
                <a:cs typeface="+mj-cs"/>
                <a:sym typeface="Calibri"/>
              </a:rPr>
              <a:t>Appeal to table of standard recurrences</a:t>
            </a:r>
            <a:r>
              <a:rPr dirty="0"/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0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2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2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 fill="hold"/>
                                        <p:tgtEl>
                                          <p:spTgt spid="2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2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 fill="hold"/>
                                        <p:tgtEl>
                                          <p:spTgt spid="20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1" build="p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递推分析实例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递推分析实例</a:t>
            </a:r>
          </a:p>
        </p:txBody>
      </p:sp>
      <p:sp>
        <p:nvSpPr>
          <p:cNvPr id="212" name="M：(fn n =&gt; if n=0 then 1 else 2 * exp(n-1))…"/>
          <p:cNvSpPr txBox="1">
            <a:spLocks noGrp="1"/>
          </p:cNvSpPr>
          <p:nvPr>
            <p:ph type="body" sz="half" idx="4294967295"/>
          </p:nvPr>
        </p:nvSpPr>
        <p:spPr>
          <a:xfrm>
            <a:off x="1169987" y="2781300"/>
            <a:ext cx="6007101" cy="33972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Tx/>
              <a:buNone/>
              <a:defRPr sz="2400"/>
            </a:pPr>
            <a:r>
              <a:t>M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：</a:t>
            </a:r>
            <a:r>
              <a:t>(fn n =&gt; if n=0 then 1 else 2 * exp(n-1))</a:t>
            </a:r>
          </a:p>
          <a:p>
            <a:pPr marL="0" indent="0">
              <a:buSzTx/>
              <a:buNone/>
              <a:defRPr sz="2400"/>
            </a:pPr>
            <a:r>
              <a:t>exp 4 =&gt;</a:t>
            </a:r>
            <a:r>
              <a:rPr baseline="30000">
                <a:solidFill>
                  <a:srgbClr val="0033CC"/>
                </a:solidFill>
              </a:rPr>
              <a:t>(1) </a:t>
            </a:r>
            <a:r>
              <a:t>M 4 =&gt;</a:t>
            </a:r>
            <a:r>
              <a:rPr baseline="30000">
                <a:solidFill>
                  <a:srgbClr val="0033CC"/>
                </a:solidFill>
              </a:rPr>
              <a:t>(4) </a:t>
            </a:r>
            <a:r>
              <a:t>2 * (M 3)</a:t>
            </a:r>
          </a:p>
          <a:p>
            <a:pPr marL="0" indent="0">
              <a:buSzTx/>
              <a:buNone/>
              <a:defRPr sz="2400"/>
            </a:pPr>
            <a:r>
              <a:t> 		=&gt;</a:t>
            </a:r>
            <a:r>
              <a:rPr baseline="30000">
                <a:solidFill>
                  <a:srgbClr val="0033CC"/>
                </a:solidFill>
              </a:rPr>
              <a:t>(4) </a:t>
            </a:r>
            <a:r>
              <a:t>2 * (2 * (M 2))</a:t>
            </a:r>
          </a:p>
          <a:p>
            <a:pPr marL="0" indent="0">
              <a:buSzTx/>
              <a:buNone/>
              <a:defRPr sz="2400"/>
            </a:pPr>
            <a:r>
              <a:t>		=&gt;</a:t>
            </a:r>
            <a:r>
              <a:rPr baseline="30000">
                <a:solidFill>
                  <a:srgbClr val="0033CC"/>
                </a:solidFill>
              </a:rPr>
              <a:t>(4) </a:t>
            </a:r>
            <a:r>
              <a:t>2 * (2 * (2 * (M 1)))</a:t>
            </a:r>
          </a:p>
          <a:p>
            <a:pPr marL="0" indent="0">
              <a:buSzTx/>
              <a:buNone/>
              <a:defRPr sz="2400"/>
            </a:pPr>
            <a:r>
              <a:t>		=&gt;</a:t>
            </a:r>
            <a:r>
              <a:rPr baseline="30000">
                <a:solidFill>
                  <a:srgbClr val="0033CC"/>
                </a:solidFill>
              </a:rPr>
              <a:t>(4) </a:t>
            </a:r>
            <a:r>
              <a:t>2 * (2 * (2 * (2 * (M 0)))</a:t>
            </a:r>
          </a:p>
          <a:p>
            <a:pPr marL="0" indent="0">
              <a:buSzTx/>
              <a:buNone/>
              <a:defRPr sz="2400"/>
            </a:pPr>
            <a:r>
              <a:t>		=&gt;</a:t>
            </a:r>
            <a:r>
              <a:rPr baseline="30000">
                <a:solidFill>
                  <a:srgbClr val="0033CC"/>
                </a:solidFill>
              </a:rPr>
              <a:t>(2) </a:t>
            </a:r>
            <a:r>
              <a:t>2 * (2 * (2 * (2 * 1)))</a:t>
            </a:r>
          </a:p>
          <a:p>
            <a:pPr marL="0" indent="0">
              <a:buSzTx/>
              <a:buNone/>
              <a:defRPr sz="2400"/>
            </a:pPr>
            <a:r>
              <a:t>		=&gt;</a:t>
            </a:r>
            <a:r>
              <a:rPr baseline="30000">
                <a:solidFill>
                  <a:srgbClr val="0033CC"/>
                </a:solidFill>
              </a:rPr>
              <a:t>(4) </a:t>
            </a:r>
            <a:r>
              <a:t>16</a:t>
            </a:r>
          </a:p>
        </p:txBody>
      </p:sp>
      <p:sp>
        <p:nvSpPr>
          <p:cNvPr id="213" name="fun exp (n:int):int =…"/>
          <p:cNvSpPr txBox="1"/>
          <p:nvPr/>
        </p:nvSpPr>
        <p:spPr>
          <a:xfrm>
            <a:off x="1169987" y="1449387"/>
            <a:ext cx="6096001" cy="9042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 b="1">
                <a:solidFill>
                  <a:srgbClr val="0033CC"/>
                </a:solidFill>
              </a:defRPr>
            </a:pPr>
            <a:r>
              <a:t>fun </a:t>
            </a:r>
            <a:r>
              <a:rPr b="0"/>
              <a:t>exp (n:int):int =</a:t>
            </a:r>
          </a:p>
          <a:p>
            <a:pPr>
              <a:defRPr sz="2800" b="1">
                <a:solidFill>
                  <a:srgbClr val="0033CC"/>
                </a:solidFill>
              </a:defRPr>
            </a:pPr>
            <a:r>
              <a:t>    if </a:t>
            </a:r>
            <a:r>
              <a:rPr b="0"/>
              <a:t>n=0 </a:t>
            </a:r>
            <a:r>
              <a:t>then </a:t>
            </a:r>
            <a:r>
              <a:rPr b="0"/>
              <a:t>1 </a:t>
            </a:r>
            <a:r>
              <a:t>else </a:t>
            </a:r>
            <a:r>
              <a:rPr b="0"/>
              <a:t>2 * exp (n-1);</a:t>
            </a:r>
          </a:p>
        </p:txBody>
      </p:sp>
      <p:sp>
        <p:nvSpPr>
          <p:cNvPr id="214" name="由此可推出：…"/>
          <p:cNvSpPr txBox="1"/>
          <p:nvPr/>
        </p:nvSpPr>
        <p:spPr>
          <a:xfrm>
            <a:off x="7265987" y="2781300"/>
            <a:ext cx="4238626" cy="8661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400"/>
            </a:pPr>
            <a:r>
              <a:rPr>
                <a:latin typeface="黑体"/>
                <a:ea typeface="黑体"/>
                <a:cs typeface="黑体"/>
                <a:sym typeface="黑体"/>
              </a:rPr>
              <a:t>由此可推出：</a:t>
            </a:r>
          </a:p>
          <a:p>
            <a:pPr>
              <a:defRPr sz="2400"/>
            </a:pPr>
            <a:r>
              <a:t> for all n≥0, exp n =&gt;</a:t>
            </a:r>
            <a:r>
              <a:rPr baseline="30000">
                <a:solidFill>
                  <a:srgbClr val="0033CC"/>
                </a:solidFill>
              </a:rPr>
              <a:t>(5n+3) </a:t>
            </a:r>
            <a:r>
              <a:t>2</a:t>
            </a:r>
            <a:r>
              <a:rPr baseline="30000"/>
              <a:t>n</a:t>
            </a:r>
          </a:p>
        </p:txBody>
      </p:sp>
      <p:sp>
        <p:nvSpPr>
          <p:cNvPr id="215" name="近似运行时间为：O(n)"/>
          <p:cNvSpPr txBox="1"/>
          <p:nvPr/>
        </p:nvSpPr>
        <p:spPr>
          <a:xfrm>
            <a:off x="7604125" y="4529137"/>
            <a:ext cx="4237038" cy="10058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/>
            </a:pPr>
            <a:r>
              <a:rPr>
                <a:latin typeface="黑体"/>
                <a:ea typeface="黑体"/>
                <a:cs typeface="黑体"/>
                <a:sym typeface="黑体"/>
              </a:rPr>
              <a:t>近似运行时间为：</a:t>
            </a:r>
            <a:r>
              <a:t>O(n)</a:t>
            </a:r>
          </a:p>
          <a:p>
            <a:pPr>
              <a:defRPr sz="2800"/>
            </a:pPr>
            <a:r>
              <a:t> </a:t>
            </a:r>
          </a:p>
        </p:txBody>
      </p:sp>
      <p:sp>
        <p:nvSpPr>
          <p:cNvPr id="216" name="M 4 =&gt; if 4=0 then ...…"/>
          <p:cNvSpPr txBox="1"/>
          <p:nvPr/>
        </p:nvSpPr>
        <p:spPr>
          <a:xfrm>
            <a:off x="180975" y="4281487"/>
            <a:ext cx="2339975" cy="115076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7030A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M 4 =&gt; if 4=0 then ...</a:t>
            </a:r>
          </a:p>
          <a:p>
            <a:pPr>
              <a:defRPr>
                <a:solidFill>
                  <a:srgbClr val="7030A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      =&gt; 2 * exp (4-1)</a:t>
            </a:r>
          </a:p>
          <a:p>
            <a:pPr>
              <a:defRPr>
                <a:solidFill>
                  <a:srgbClr val="7030A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      =&gt; 2 * M (4-1)</a:t>
            </a:r>
          </a:p>
          <a:p>
            <a:pPr>
              <a:defRPr>
                <a:solidFill>
                  <a:srgbClr val="7030A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      =&gt; 2 * M 3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 fill="hold"/>
                                        <p:tgtEl>
                                          <p:spTgt spid="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 fill="hold"/>
                                        <p:tgtEl>
                                          <p:spTgt spid="2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 fill="hold"/>
                                        <p:tgtEl>
                                          <p:spTgt spid="2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1" build="p" animBg="1" advAuto="0"/>
      <p:bldP spid="214" grpId="3" animBg="1" advAuto="0"/>
      <p:bldP spid="215" grpId="4" animBg="1" advAuto="0"/>
      <p:bldP spid="216" grpId="2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时间复杂度 (big-O)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时间复杂度 </a:t>
            </a:r>
            <a:r>
              <a:t>(big-O)</a:t>
            </a:r>
          </a:p>
        </p:txBody>
      </p:sp>
      <p:sp>
        <p:nvSpPr>
          <p:cNvPr id="219" name="时间复杂度也称渐近时间复杂度，表示为T(n)=O(f(n))，其中f(n)为算法中频度最大的语句频度。…"/>
          <p:cNvSpPr txBox="1">
            <a:spLocks noGrp="1"/>
          </p:cNvSpPr>
          <p:nvPr>
            <p:ph type="body" idx="4294967295"/>
          </p:nvPr>
        </p:nvSpPr>
        <p:spPr>
          <a:xfrm>
            <a:off x="838199" y="1825624"/>
            <a:ext cx="10602433" cy="43513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10185" lvl="1" indent="-210185" defTabSz="840740">
              <a:lnSpc>
                <a:spcPct val="100000"/>
              </a:lnSpc>
              <a:spcBef>
                <a:spcPts val="900"/>
              </a:spcBef>
              <a:defRPr sz="257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 err="1">
                <a:latin typeface="黑体"/>
                <a:ea typeface="黑体"/>
                <a:cs typeface="黑体"/>
                <a:sym typeface="黑体"/>
              </a:rPr>
              <a:t>时间复杂度也称渐近时间复杂度，表示为</a:t>
            </a:r>
            <a:r>
              <a:rPr dirty="0" err="1"/>
              <a:t>T</a:t>
            </a:r>
            <a:r>
              <a:rPr dirty="0"/>
              <a:t>(n)=O(f(n))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，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其中</a:t>
            </a:r>
            <a:r>
              <a:rPr dirty="0" err="1"/>
              <a:t>f</a:t>
            </a:r>
            <a:r>
              <a:rPr dirty="0"/>
              <a:t>(n)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为算法中频度最大的语句频度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。</a:t>
            </a:r>
            <a:endParaRPr lang="en-US" dirty="0">
              <a:latin typeface="黑体"/>
              <a:ea typeface="黑体"/>
              <a:cs typeface="黑体"/>
              <a:sym typeface="黑体"/>
            </a:endParaRPr>
          </a:p>
          <a:p>
            <a:pPr marL="210185" lvl="1" indent="-210185" defTabSz="840740">
              <a:lnSpc>
                <a:spcPct val="100000"/>
              </a:lnSpc>
              <a:spcBef>
                <a:spcPts val="900"/>
              </a:spcBef>
              <a:defRPr sz="257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 dirty="0">
              <a:latin typeface="黑体"/>
              <a:ea typeface="黑体"/>
              <a:cs typeface="黑体"/>
              <a:sym typeface="黑体"/>
            </a:endParaRPr>
          </a:p>
          <a:p>
            <a:pPr marL="631190" lvl="2" indent="-210185" defTabSz="840740">
              <a:lnSpc>
                <a:spcPct val="100000"/>
              </a:lnSpc>
              <a:spcBef>
                <a:spcPts val="900"/>
              </a:spcBef>
              <a:defRPr sz="221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 err="1">
                <a:latin typeface="黑体"/>
                <a:ea typeface="黑体"/>
                <a:cs typeface="黑体"/>
                <a:sym typeface="黑体"/>
              </a:rPr>
              <a:t>程序的执行时间依赖于具体的软硬件环境，不能用执行时间的长短来衡量算法的时间复杂度，而要通过基本语句执行次数的数量级来衡量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。</a:t>
            </a:r>
          </a:p>
          <a:p>
            <a:pPr marL="631190" lvl="2" indent="-210185" defTabSz="840740">
              <a:lnSpc>
                <a:spcPct val="100000"/>
              </a:lnSpc>
              <a:spcBef>
                <a:spcPts val="900"/>
              </a:spcBef>
              <a:defRPr sz="221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 err="1">
                <a:latin typeface="黑体"/>
                <a:ea typeface="黑体"/>
                <a:cs typeface="黑体"/>
                <a:sym typeface="黑体"/>
              </a:rPr>
              <a:t>算法中语句的频度与问题规模有关，一般考虑问题规模趋向无穷大时，该程序时间复杂度的数量级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。</a:t>
            </a:r>
          </a:p>
          <a:p>
            <a:pPr marL="631190" lvl="2" indent="-210185" defTabSz="840740">
              <a:lnSpc>
                <a:spcPct val="100000"/>
              </a:lnSpc>
              <a:spcBef>
                <a:spcPts val="900"/>
              </a:spcBef>
              <a:defRPr sz="221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 err="1">
                <a:latin typeface="黑体"/>
                <a:ea typeface="黑体"/>
                <a:cs typeface="黑体"/>
                <a:sym typeface="黑体"/>
              </a:rPr>
              <a:t>一般仅考虑在最坏情况下的时间复杂度，以保证算法的运行时间不会比它更长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。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程序执行情况W(n)分析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程序执行情况</a:t>
            </a:r>
            <a:r>
              <a:t>W(n)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分析</a:t>
            </a:r>
          </a:p>
        </p:txBody>
      </p:sp>
      <p:sp>
        <p:nvSpPr>
          <p:cNvPr id="222" name="fun exp (n:int):int =…"/>
          <p:cNvSpPr txBox="1">
            <a:spLocks noGrp="1"/>
          </p:cNvSpPr>
          <p:nvPr>
            <p:ph type="body" sz="quarter" idx="4294967295"/>
          </p:nvPr>
        </p:nvSpPr>
        <p:spPr>
          <a:xfrm>
            <a:off x="838200" y="1825625"/>
            <a:ext cx="10515600" cy="10287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Tx/>
              <a:buNone/>
              <a:defRPr b="1">
                <a:solidFill>
                  <a:srgbClr val="0033CC"/>
                </a:solidFill>
              </a:defRPr>
            </a:pPr>
            <a:r>
              <a:t>fun </a:t>
            </a:r>
            <a:r>
              <a:rPr b="0"/>
              <a:t>exp (n:int):int =</a:t>
            </a:r>
          </a:p>
          <a:p>
            <a:pPr marL="0" indent="0">
              <a:buSzTx/>
              <a:buNone/>
              <a:defRPr b="1">
                <a:solidFill>
                  <a:srgbClr val="0033CC"/>
                </a:solidFill>
              </a:defRPr>
            </a:pPr>
            <a:r>
              <a:t>    if </a:t>
            </a:r>
            <a:r>
              <a:rPr b="0"/>
              <a:t>n=0 </a:t>
            </a:r>
            <a:r>
              <a:t>then </a:t>
            </a:r>
            <a:r>
              <a:rPr b="0"/>
              <a:t>1 </a:t>
            </a:r>
            <a:r>
              <a:t>else </a:t>
            </a:r>
            <a:r>
              <a:rPr b="0"/>
              <a:t>2 * exp (n-1);</a:t>
            </a:r>
          </a:p>
        </p:txBody>
      </p:sp>
      <p:sp>
        <p:nvSpPr>
          <p:cNvPr id="223" name="用Wexp(n)表示程序 exp(n)的执行时间…"/>
          <p:cNvSpPr txBox="1"/>
          <p:nvPr/>
        </p:nvSpPr>
        <p:spPr>
          <a:xfrm>
            <a:off x="1058862" y="3165475"/>
            <a:ext cx="6096001" cy="212554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4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用</a:t>
            </a:r>
            <a:r>
              <a:t>W</a:t>
            </a:r>
            <a:r>
              <a:rPr baseline="-25000"/>
              <a:t>exp</a:t>
            </a:r>
            <a:r>
              <a:t>(n)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表示程序</a:t>
            </a:r>
            <a:r>
              <a:t> exp(n)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的执行时间</a:t>
            </a:r>
          </a:p>
          <a:p>
            <a:pPr>
              <a:defRPr sz="24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W</a:t>
            </a:r>
            <a:r>
              <a:rPr baseline="-25000"/>
              <a:t>exp</a:t>
            </a:r>
            <a:r>
              <a:t>(0) = c</a:t>
            </a:r>
            <a:r>
              <a:rPr baseline="-25000"/>
              <a:t>0</a:t>
            </a:r>
          </a:p>
          <a:p>
            <a:pPr>
              <a:defRPr sz="24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W</a:t>
            </a:r>
            <a:r>
              <a:rPr baseline="-25000"/>
              <a:t>exp</a:t>
            </a:r>
            <a:r>
              <a:t>(n) = c</a:t>
            </a:r>
            <a:r>
              <a:rPr baseline="-25000"/>
              <a:t>0 </a:t>
            </a:r>
            <a:r>
              <a:t>+ n c</a:t>
            </a:r>
            <a:r>
              <a:rPr baseline="-25000"/>
              <a:t>1</a:t>
            </a:r>
            <a:r>
              <a:t>  	(n&gt;0)</a:t>
            </a:r>
          </a:p>
          <a:p>
            <a:pPr>
              <a:defRPr sz="24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/>
          </a:p>
          <a:p>
            <a:pPr>
              <a:defRPr sz="24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For all n ≥ 0, W</a:t>
            </a:r>
            <a:r>
              <a:rPr baseline="-25000"/>
              <a:t>exp</a:t>
            </a:r>
            <a:r>
              <a:t>(n) ≤ c n	</a:t>
            </a:r>
            <a:r>
              <a:rPr>
                <a:latin typeface="Wingdings" panose="05000000000000000000"/>
                <a:ea typeface="Wingdings" panose="05000000000000000000"/>
                <a:cs typeface="Wingdings" panose="05000000000000000000"/>
                <a:sym typeface="Wingdings" panose="05000000000000000000"/>
              </a:rPr>
              <a:t>   </a:t>
            </a:r>
            <a:r>
              <a:t>O(n)</a:t>
            </a:r>
          </a:p>
        </p:txBody>
      </p:sp>
      <p:sp>
        <p:nvSpPr>
          <p:cNvPr id="224" name="程序执行时间随n值的增加线性增长…"/>
          <p:cNvSpPr txBox="1"/>
          <p:nvPr/>
        </p:nvSpPr>
        <p:spPr>
          <a:xfrm>
            <a:off x="7385860" y="2120949"/>
            <a:ext cx="4320585" cy="2616101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defRPr sz="2800">
                <a:solidFill>
                  <a:srgbClr val="0033CC"/>
                </a:solidFill>
                <a:latin typeface="黑体"/>
                <a:ea typeface="黑体"/>
                <a:cs typeface="黑体"/>
                <a:sym typeface="黑体"/>
              </a:defRPr>
            </a:pPr>
            <a:r>
              <a:rPr dirty="0" err="1"/>
              <a:t>程序执行时间随n值的增加线性增长</a:t>
            </a:r>
            <a:endParaRPr dirty="0"/>
          </a:p>
          <a:p>
            <a:pPr>
              <a:defRPr sz="2800">
                <a:solidFill>
                  <a:srgbClr val="0033CC"/>
                </a:solidFill>
                <a:latin typeface="黑体"/>
                <a:ea typeface="黑体"/>
                <a:cs typeface="黑体"/>
                <a:sym typeface="黑体"/>
              </a:defRPr>
            </a:pPr>
            <a:endParaRPr dirty="0"/>
          </a:p>
          <a:p>
            <a:pPr>
              <a:defRPr sz="4000">
                <a:solidFill>
                  <a:srgbClr val="FF0000"/>
                </a:solidFill>
                <a:latin typeface="隶书"/>
                <a:ea typeface="隶书"/>
                <a:cs typeface="隶书"/>
                <a:sym typeface="隶书"/>
              </a:defRPr>
            </a:pPr>
            <a:r>
              <a:rPr dirty="0" err="1"/>
              <a:t>能否缩短程序运行时间、提高效率</a:t>
            </a:r>
            <a:r>
              <a:rPr dirty="0"/>
              <a:t>？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 fill="hold"/>
                                        <p:tgtEl>
                                          <p:spTgt spid="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 fill="hold"/>
                                        <p:tgtEl>
                                          <p:spTgt spid="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 fill="hold"/>
                                        <p:tgtEl>
                                          <p:spTgt spid="2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 fill="hold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 fill="hold"/>
                                        <p:tgtEl>
                                          <p:spTgt spid="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 fill="hold"/>
                                        <p:tgtEl>
                                          <p:spTgt spid="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1" build="p" bldLvl="5" animBg="1" advAuto="0"/>
      <p:bldP spid="224" grpId="2" build="p" bldLvl="5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fastexp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fastexp</a:t>
            </a:r>
          </a:p>
        </p:txBody>
      </p:sp>
      <p:sp>
        <p:nvSpPr>
          <p:cNvPr id="227" name="fun square(x:int):int = x * x…"/>
          <p:cNvSpPr txBox="1">
            <a:spLocks noGrp="1"/>
          </p:cNvSpPr>
          <p:nvPr>
            <p:ph type="body" sz="half" idx="4294967295"/>
          </p:nvPr>
        </p:nvSpPr>
        <p:spPr>
          <a:xfrm>
            <a:off x="838200" y="1652587"/>
            <a:ext cx="7231063" cy="253682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859155">
              <a:spcBef>
                <a:spcPts val="900"/>
              </a:spcBef>
              <a:buSzTx/>
              <a:buNone/>
              <a:defRPr sz="2630" b="1">
                <a:solidFill>
                  <a:srgbClr val="0033CC"/>
                </a:solidFill>
              </a:defRPr>
            </a:pPr>
            <a:r>
              <a:t>fun </a:t>
            </a:r>
            <a:r>
              <a:rPr b="0"/>
              <a:t>square(x:int):int = x * x</a:t>
            </a:r>
          </a:p>
          <a:p>
            <a:pPr marL="0" indent="0" defTabSz="859155">
              <a:spcBef>
                <a:spcPts val="900"/>
              </a:spcBef>
              <a:buSzTx/>
              <a:buNone/>
              <a:defRPr sz="2630" b="1">
                <a:solidFill>
                  <a:srgbClr val="0033CC"/>
                </a:solidFill>
              </a:defRPr>
            </a:pPr>
            <a:r>
              <a:t>fun </a:t>
            </a:r>
            <a:r>
              <a:rPr b="0"/>
              <a:t>fastexp (n:int):int =</a:t>
            </a:r>
          </a:p>
          <a:p>
            <a:pPr marL="0" indent="0" defTabSz="859155">
              <a:spcBef>
                <a:spcPts val="900"/>
              </a:spcBef>
              <a:buSzTx/>
              <a:buNone/>
              <a:defRPr sz="2630" b="1">
                <a:solidFill>
                  <a:srgbClr val="0033CC"/>
                </a:solidFill>
              </a:defRPr>
            </a:pPr>
            <a:r>
              <a:t>    if </a:t>
            </a:r>
            <a:r>
              <a:rPr b="0"/>
              <a:t>n=0 </a:t>
            </a:r>
            <a:r>
              <a:t>then </a:t>
            </a:r>
            <a:r>
              <a:rPr b="0"/>
              <a:t>1 </a:t>
            </a:r>
            <a:r>
              <a:t>else</a:t>
            </a:r>
          </a:p>
          <a:p>
            <a:pPr marL="0" indent="0" defTabSz="859155">
              <a:spcBef>
                <a:spcPts val="900"/>
              </a:spcBef>
              <a:buSzTx/>
              <a:buNone/>
              <a:defRPr sz="2630" b="1">
                <a:solidFill>
                  <a:srgbClr val="0033CC"/>
                </a:solidFill>
              </a:defRPr>
            </a:pPr>
            <a:r>
              <a:t>    if </a:t>
            </a:r>
            <a:r>
              <a:rPr b="0"/>
              <a:t>n mod 2 = 0 </a:t>
            </a:r>
            <a:r>
              <a:t>then </a:t>
            </a:r>
            <a:r>
              <a:rPr b="0"/>
              <a:t>square(fastexp (n div 2))</a:t>
            </a:r>
          </a:p>
          <a:p>
            <a:pPr marL="0" indent="0" defTabSz="859155">
              <a:spcBef>
                <a:spcPts val="900"/>
              </a:spcBef>
              <a:buSzTx/>
              <a:buNone/>
              <a:defRPr sz="2630" b="1">
                <a:solidFill>
                  <a:srgbClr val="0033CC"/>
                </a:solidFill>
              </a:defRPr>
            </a:pPr>
            <a:r>
              <a:t>		       else </a:t>
            </a:r>
            <a:r>
              <a:rPr b="0"/>
              <a:t>2 * fastexp(n-1)</a:t>
            </a:r>
          </a:p>
        </p:txBody>
      </p:sp>
      <p:sp>
        <p:nvSpPr>
          <p:cNvPr id="228" name="fastexp 4 = square(fastexp 2)…"/>
          <p:cNvSpPr txBox="1"/>
          <p:nvPr/>
        </p:nvSpPr>
        <p:spPr>
          <a:xfrm>
            <a:off x="625475" y="4556125"/>
            <a:ext cx="6096000" cy="1859469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4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fastexp 4 = square(fastexp 2)</a:t>
            </a:r>
          </a:p>
          <a:p>
            <a:pPr>
              <a:defRPr sz="24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     = square(square (fastexp 1))</a:t>
            </a:r>
          </a:p>
          <a:p>
            <a:pPr>
              <a:defRPr sz="24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     = square(square (2 * fastexp 0))</a:t>
            </a:r>
          </a:p>
          <a:p>
            <a:pPr>
              <a:defRPr sz="24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     = square(square (2 * 1))</a:t>
            </a:r>
          </a:p>
          <a:p>
            <a:pPr>
              <a:defRPr sz="24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     = square 4 =16</a:t>
            </a:r>
          </a:p>
        </p:txBody>
      </p:sp>
      <p:sp>
        <p:nvSpPr>
          <p:cNvPr id="229" name="Wfastexp(n)如何推导？"/>
          <p:cNvSpPr txBox="1"/>
          <p:nvPr/>
        </p:nvSpPr>
        <p:spPr>
          <a:xfrm>
            <a:off x="7346950" y="3971924"/>
            <a:ext cx="3889931" cy="68810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sz="3200">
                <a:solidFill>
                  <a:srgbClr val="FF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W</a:t>
            </a:r>
            <a:r>
              <a:rPr baseline="-25000"/>
              <a:t>fastexp</a:t>
            </a:r>
            <a:r>
              <a:t>(n)</a:t>
            </a:r>
            <a:r>
              <a:rPr>
                <a:latin typeface="隶书"/>
                <a:ea typeface="隶书"/>
                <a:cs typeface="隶书"/>
                <a:sym typeface="隶书"/>
              </a:rPr>
              <a:t>如何推导？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" grpId="1" animBg="1" advAuto="0"/>
      <p:bldP spid="229" grpId="2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图像" descr="图像"/>
          <p:cNvPicPr>
            <a:picLocks noChangeAspect="1"/>
          </p:cNvPicPr>
          <p:nvPr/>
        </p:nvPicPr>
        <p:blipFill>
          <a:blip r:embed="rId2"/>
          <a:srcRect t="22551"/>
          <a:stretch>
            <a:fillRect/>
          </a:stretch>
        </p:blipFill>
        <p:spPr>
          <a:xfrm>
            <a:off x="1989613" y="2022275"/>
            <a:ext cx="8212774" cy="39692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32" name="程序执行情况分析：Can it be faster？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程序执行情况分析：Can it be faster？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图像" descr="图像"/>
          <p:cNvPicPr>
            <a:picLocks noChangeAspect="1"/>
          </p:cNvPicPr>
          <p:nvPr/>
        </p:nvPicPr>
        <p:blipFill>
          <a:blip r:embed="rId2"/>
          <a:srcRect t="17979"/>
          <a:stretch>
            <a:fillRect/>
          </a:stretch>
        </p:blipFill>
        <p:spPr>
          <a:xfrm>
            <a:off x="2369098" y="1613103"/>
            <a:ext cx="7453804" cy="465146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35" name="程序执行情况分析：Can it be faster？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程序执行情况分析：Can it be faster？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图像" descr="图像"/>
          <p:cNvPicPr>
            <a:picLocks noChangeAspect="1"/>
          </p:cNvPicPr>
          <p:nvPr/>
        </p:nvPicPr>
        <p:blipFill>
          <a:blip r:embed="rId2"/>
          <a:srcRect t="18578"/>
          <a:stretch>
            <a:fillRect/>
          </a:stretch>
        </p:blipFill>
        <p:spPr>
          <a:xfrm>
            <a:off x="2266571" y="1919006"/>
            <a:ext cx="7658858" cy="453706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38" name="程序执行情况分析：Can it be faster？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程序执行情况分析：Can it be faster？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图像" descr="图像"/>
          <p:cNvPicPr>
            <a:picLocks noChangeAspect="1"/>
          </p:cNvPicPr>
          <p:nvPr/>
        </p:nvPicPr>
        <p:blipFill>
          <a:blip r:embed="rId2"/>
          <a:srcRect t="13121"/>
          <a:stretch>
            <a:fillRect/>
          </a:stretch>
        </p:blipFill>
        <p:spPr>
          <a:xfrm>
            <a:off x="2485143" y="2042461"/>
            <a:ext cx="7594718" cy="461915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41" name="程序执行情况分析：Can it be faster？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程序执行情况分析：Can it be faster？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图像" descr="图像"/>
          <p:cNvPicPr>
            <a:picLocks noChangeAspect="1"/>
          </p:cNvPicPr>
          <p:nvPr/>
        </p:nvPicPr>
        <p:blipFill>
          <a:blip r:embed="rId2"/>
          <a:srcRect t="19035"/>
          <a:stretch>
            <a:fillRect/>
          </a:stretch>
        </p:blipFill>
        <p:spPr>
          <a:xfrm>
            <a:off x="2006637" y="1864806"/>
            <a:ext cx="8636302" cy="408996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44" name="程序执行情况分析：Can it be faster？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程序执行情况分析：Can it be faster？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模式(Patterns)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模式</a:t>
            </a:r>
            <a:r>
              <a:t>(Patterns)</a:t>
            </a:r>
          </a:p>
        </p:txBody>
      </p:sp>
      <p:sp>
        <p:nvSpPr>
          <p:cNvPr id="65" name="只包含变量、构造子(数值、字符、元组、表等)和通配符的表达式…"/>
          <p:cNvSpPr txBox="1">
            <a:spLocks noGrp="1"/>
          </p:cNvSpPr>
          <p:nvPr>
            <p:ph type="body" sz="half" idx="4294967295"/>
          </p:nvPr>
        </p:nvSpPr>
        <p:spPr>
          <a:xfrm>
            <a:off x="838200" y="1825625"/>
            <a:ext cx="10515600" cy="20415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只包含变量、构造子</a:t>
            </a:r>
            <a:r>
              <a:t>(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数值、字符、元组、表等</a:t>
            </a:r>
            <a:r>
              <a:t>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和通配符的表达式</a:t>
            </a:r>
          </a:p>
          <a:p>
            <a:pPr marL="685800" lvl="1" indent="-228600">
              <a:lnSpc>
                <a:spcPct val="100000"/>
              </a:lnSpc>
              <a:spcBef>
                <a:spcPts val="500"/>
              </a:spcBef>
              <a:defRPr sz="24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模式中不是构造子的名字，是变量</a:t>
            </a:r>
          </a:p>
          <a:p>
            <a:pPr marL="685800" lvl="1" indent="-228600">
              <a:lnSpc>
                <a:spcPct val="100000"/>
              </a:lnSpc>
              <a:spcBef>
                <a:spcPts val="500"/>
              </a:spcBef>
              <a:defRPr sz="24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模式中的变量必须彼此不同</a:t>
            </a:r>
          </a:p>
          <a:p>
            <a:pPr marL="685800" lvl="1" indent="-228600">
              <a:lnSpc>
                <a:spcPct val="100000"/>
              </a:lnSpc>
              <a:spcBef>
                <a:spcPts val="500"/>
              </a:spcBef>
              <a:defRPr sz="24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构造子必须和变量区分开来</a:t>
            </a:r>
          </a:p>
        </p:txBody>
      </p:sp>
      <p:sp>
        <p:nvSpPr>
          <p:cNvPr id="66" name="• 通配符:   _…"/>
          <p:cNvSpPr txBox="1"/>
          <p:nvPr/>
        </p:nvSpPr>
        <p:spPr>
          <a:xfrm>
            <a:off x="674687" y="4002087"/>
            <a:ext cx="10642601" cy="26779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•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通配符</a:t>
            </a:r>
            <a:r>
              <a:t>:   _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•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变量</a:t>
            </a:r>
            <a:r>
              <a:t>    :  x			   //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同一模式中，一个变量不能出现两次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•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常数    </a:t>
            </a:r>
            <a:r>
              <a:t>:  42, true, ~3	  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•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元组    </a:t>
            </a:r>
            <a:r>
              <a:t>:  (p1, ..., pk)	   //p1, ..., pk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均为模式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•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表        </a:t>
            </a:r>
            <a:r>
              <a:t>:  nil, p1::p2, [p1, ..., pk]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1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图像" descr="图像"/>
          <p:cNvPicPr>
            <a:picLocks noChangeAspect="1"/>
          </p:cNvPicPr>
          <p:nvPr/>
        </p:nvPicPr>
        <p:blipFill>
          <a:blip r:embed="rId2"/>
          <a:srcRect t="16484"/>
          <a:stretch>
            <a:fillRect/>
          </a:stretch>
        </p:blipFill>
        <p:spPr>
          <a:xfrm>
            <a:off x="2817353" y="1710917"/>
            <a:ext cx="6867715" cy="428120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47" name="程序执行情况分析：Can it be faster？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程序执行情况分析：Can it be faster？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ow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pow</a:t>
            </a:r>
          </a:p>
        </p:txBody>
      </p:sp>
      <p:sp>
        <p:nvSpPr>
          <p:cNvPr id="250" name="fun pow (n:int):int =…"/>
          <p:cNvSpPr txBox="1">
            <a:spLocks noGrp="1"/>
          </p:cNvSpPr>
          <p:nvPr>
            <p:ph type="body" sz="half" idx="4294967295"/>
          </p:nvPr>
        </p:nvSpPr>
        <p:spPr>
          <a:xfrm>
            <a:off x="838200" y="1825624"/>
            <a:ext cx="7502525" cy="43513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877570">
              <a:spcBef>
                <a:spcPts val="900"/>
              </a:spcBef>
              <a:buSzTx/>
              <a:buNone/>
              <a:defRPr sz="2690" b="1">
                <a:solidFill>
                  <a:srgbClr val="0033CC"/>
                </a:solidFill>
              </a:defRPr>
            </a:pPr>
            <a:r>
              <a:t>fun </a:t>
            </a:r>
            <a:r>
              <a:rPr b="0"/>
              <a:t>pow (n:int):int =</a:t>
            </a:r>
          </a:p>
          <a:p>
            <a:pPr marL="0" indent="0" defTabSz="877570">
              <a:spcBef>
                <a:spcPts val="900"/>
              </a:spcBef>
              <a:buSzTx/>
              <a:buNone/>
              <a:defRPr sz="2690" b="1">
                <a:solidFill>
                  <a:srgbClr val="0033CC"/>
                </a:solidFill>
              </a:defRPr>
            </a:pPr>
            <a:r>
              <a:t>    case </a:t>
            </a:r>
            <a:r>
              <a:rPr b="0"/>
              <a:t>n </a:t>
            </a:r>
            <a:r>
              <a:t>of</a:t>
            </a:r>
          </a:p>
          <a:p>
            <a:pPr marL="0" indent="0" defTabSz="877570">
              <a:spcBef>
                <a:spcPts val="900"/>
              </a:spcBef>
              <a:buSzTx/>
              <a:buNone/>
              <a:defRPr sz="2690">
                <a:solidFill>
                  <a:srgbClr val="0033CC"/>
                </a:solidFill>
              </a:defRPr>
            </a:pPr>
            <a:r>
              <a:t>	   0 </a:t>
            </a:r>
            <a:r>
              <a:rPr b="1"/>
              <a:t>=&gt; </a:t>
            </a:r>
            <a:r>
              <a:t>1</a:t>
            </a:r>
          </a:p>
          <a:p>
            <a:pPr marL="0" indent="0" defTabSz="877570">
              <a:spcBef>
                <a:spcPts val="900"/>
              </a:spcBef>
              <a:buSzTx/>
              <a:buNone/>
              <a:defRPr sz="2690" b="1">
                <a:solidFill>
                  <a:srgbClr val="0033CC"/>
                </a:solidFill>
              </a:defRPr>
            </a:pPr>
            <a:r>
              <a:t>	| </a:t>
            </a:r>
            <a:r>
              <a:rPr b="0"/>
              <a:t>1 </a:t>
            </a:r>
            <a:r>
              <a:t>=&gt; </a:t>
            </a:r>
            <a:r>
              <a:rPr b="0"/>
              <a:t>2</a:t>
            </a:r>
          </a:p>
          <a:p>
            <a:pPr marL="0" indent="0" defTabSz="877570">
              <a:spcBef>
                <a:spcPts val="900"/>
              </a:spcBef>
              <a:buSzTx/>
              <a:buNone/>
              <a:defRPr sz="2690" b="1">
                <a:solidFill>
                  <a:srgbClr val="0033CC"/>
                </a:solidFill>
              </a:defRPr>
            </a:pPr>
            <a:r>
              <a:t>	| _ =&gt; let</a:t>
            </a:r>
          </a:p>
          <a:p>
            <a:pPr marL="0" indent="0" defTabSz="877570">
              <a:spcBef>
                <a:spcPts val="900"/>
              </a:spcBef>
              <a:buSzTx/>
              <a:buNone/>
              <a:defRPr sz="2690" b="1">
                <a:solidFill>
                  <a:srgbClr val="0033CC"/>
                </a:solidFill>
              </a:defRPr>
            </a:pPr>
            <a:r>
              <a:t>		    val </a:t>
            </a:r>
            <a:r>
              <a:rPr b="0"/>
              <a:t>k = pow(n div 2)</a:t>
            </a:r>
          </a:p>
          <a:p>
            <a:pPr marL="0" indent="0" defTabSz="877570">
              <a:spcBef>
                <a:spcPts val="900"/>
              </a:spcBef>
              <a:buSzTx/>
              <a:buNone/>
              <a:defRPr sz="2690" b="1">
                <a:solidFill>
                  <a:srgbClr val="0033CC"/>
                </a:solidFill>
              </a:defRPr>
            </a:pPr>
            <a:r>
              <a:t>		in</a:t>
            </a:r>
          </a:p>
          <a:p>
            <a:pPr marL="0" indent="0" defTabSz="877570">
              <a:spcBef>
                <a:spcPts val="900"/>
              </a:spcBef>
              <a:buSzTx/>
              <a:buNone/>
              <a:defRPr sz="2690" b="1">
                <a:solidFill>
                  <a:srgbClr val="0033CC"/>
                </a:solidFill>
              </a:defRPr>
            </a:pPr>
            <a:r>
              <a:t>	 	    if </a:t>
            </a:r>
            <a:r>
              <a:rPr b="0"/>
              <a:t>n mod 2 = 0 </a:t>
            </a:r>
            <a:r>
              <a:t>then </a:t>
            </a:r>
            <a:r>
              <a:rPr b="0"/>
              <a:t>k*k </a:t>
            </a:r>
            <a:r>
              <a:t>else </a:t>
            </a:r>
            <a:r>
              <a:rPr b="0"/>
              <a:t>2*k*k</a:t>
            </a:r>
          </a:p>
          <a:p>
            <a:pPr marL="0" indent="0" defTabSz="877570">
              <a:spcBef>
                <a:spcPts val="900"/>
              </a:spcBef>
              <a:buSzTx/>
              <a:buNone/>
              <a:defRPr sz="2690" b="1">
                <a:solidFill>
                  <a:srgbClr val="0033CC"/>
                </a:solidFill>
              </a:defRPr>
            </a:pPr>
            <a:r>
              <a:t>		end</a:t>
            </a:r>
          </a:p>
        </p:txBody>
      </p:sp>
      <p:sp>
        <p:nvSpPr>
          <p:cNvPr id="251" name="Wpow(n)？"/>
          <p:cNvSpPr txBox="1"/>
          <p:nvPr/>
        </p:nvSpPr>
        <p:spPr>
          <a:xfrm>
            <a:off x="8062912" y="3971924"/>
            <a:ext cx="1887830" cy="68810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sz="3200">
                <a:solidFill>
                  <a:srgbClr val="FF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W</a:t>
            </a:r>
            <a:r>
              <a:rPr baseline="-25000"/>
              <a:t>pow</a:t>
            </a:r>
            <a:r>
              <a:t>(n)</a:t>
            </a:r>
            <a:r>
              <a:rPr>
                <a:latin typeface="隶书"/>
                <a:ea typeface="隶书"/>
                <a:cs typeface="隶书"/>
                <a:sym typeface="隶书"/>
              </a:rPr>
              <a:t>？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1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badpow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badpow</a:t>
            </a:r>
          </a:p>
        </p:txBody>
      </p:sp>
      <p:sp>
        <p:nvSpPr>
          <p:cNvPr id="254" name="fun badpow (n:int):int =…"/>
          <p:cNvSpPr txBox="1">
            <a:spLocks noGrp="1"/>
          </p:cNvSpPr>
          <p:nvPr>
            <p:ph type="body" idx="4294967295"/>
          </p:nvPr>
        </p:nvSpPr>
        <p:spPr>
          <a:xfrm>
            <a:off x="838200" y="1825624"/>
            <a:ext cx="10515600" cy="43513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877570">
              <a:spcBef>
                <a:spcPts val="900"/>
              </a:spcBef>
              <a:buSzTx/>
              <a:buNone/>
              <a:defRPr sz="2690" b="1">
                <a:solidFill>
                  <a:srgbClr val="0033CC"/>
                </a:solidFill>
              </a:defRPr>
            </a:pPr>
            <a:r>
              <a:t>fun </a:t>
            </a:r>
            <a:r>
              <a:rPr b="0"/>
              <a:t>badpow (n:int):int =</a:t>
            </a:r>
          </a:p>
          <a:p>
            <a:pPr marL="0" indent="0" defTabSz="877570">
              <a:spcBef>
                <a:spcPts val="900"/>
              </a:spcBef>
              <a:buSzTx/>
              <a:buNone/>
              <a:defRPr sz="2690" b="1">
                <a:solidFill>
                  <a:srgbClr val="0033CC"/>
                </a:solidFill>
              </a:defRPr>
            </a:pPr>
            <a:r>
              <a:t>    case </a:t>
            </a:r>
            <a:r>
              <a:rPr b="0"/>
              <a:t>n </a:t>
            </a:r>
            <a:r>
              <a:t>of</a:t>
            </a:r>
          </a:p>
          <a:p>
            <a:pPr marL="0" indent="0" defTabSz="877570">
              <a:spcBef>
                <a:spcPts val="900"/>
              </a:spcBef>
              <a:buSzTx/>
              <a:buNone/>
              <a:defRPr sz="2690">
                <a:solidFill>
                  <a:srgbClr val="0033CC"/>
                </a:solidFill>
              </a:defRPr>
            </a:pPr>
            <a:r>
              <a:t>	   0 </a:t>
            </a:r>
            <a:r>
              <a:rPr b="1"/>
              <a:t>=&gt; </a:t>
            </a:r>
            <a:r>
              <a:t>1</a:t>
            </a:r>
          </a:p>
          <a:p>
            <a:pPr marL="0" indent="0" defTabSz="877570">
              <a:spcBef>
                <a:spcPts val="900"/>
              </a:spcBef>
              <a:buSzTx/>
              <a:buNone/>
              <a:defRPr sz="2690" b="1">
                <a:solidFill>
                  <a:srgbClr val="0033CC"/>
                </a:solidFill>
              </a:defRPr>
            </a:pPr>
            <a:r>
              <a:t>	| </a:t>
            </a:r>
            <a:r>
              <a:rPr b="0"/>
              <a:t>1 </a:t>
            </a:r>
            <a:r>
              <a:t>=&gt; </a:t>
            </a:r>
            <a:r>
              <a:rPr b="0"/>
              <a:t>2</a:t>
            </a:r>
          </a:p>
          <a:p>
            <a:pPr marL="0" indent="0" defTabSz="877570">
              <a:spcBef>
                <a:spcPts val="900"/>
              </a:spcBef>
              <a:buSzTx/>
              <a:buNone/>
              <a:defRPr sz="2690" b="1">
                <a:solidFill>
                  <a:srgbClr val="0033CC"/>
                </a:solidFill>
              </a:defRPr>
            </a:pPr>
            <a:r>
              <a:t>	| _ =&gt; let</a:t>
            </a:r>
          </a:p>
          <a:p>
            <a:pPr marL="0" indent="0" defTabSz="877570">
              <a:spcBef>
                <a:spcPts val="900"/>
              </a:spcBef>
              <a:buSzTx/>
              <a:buNone/>
              <a:defRPr sz="2690" b="1">
                <a:solidFill>
                  <a:srgbClr val="0033CC"/>
                </a:solidFill>
              </a:defRPr>
            </a:pPr>
            <a:r>
              <a:t>		    val </a:t>
            </a:r>
            <a:r>
              <a:rPr b="0"/>
              <a:t>k2 = badpow(n div 2)*badpow(n div 2)</a:t>
            </a:r>
          </a:p>
          <a:p>
            <a:pPr marL="0" indent="0" defTabSz="877570">
              <a:spcBef>
                <a:spcPts val="900"/>
              </a:spcBef>
              <a:buSzTx/>
              <a:buNone/>
              <a:defRPr sz="2690" b="1">
                <a:solidFill>
                  <a:srgbClr val="0033CC"/>
                </a:solidFill>
              </a:defRPr>
            </a:pPr>
            <a:r>
              <a:t>		in</a:t>
            </a:r>
          </a:p>
          <a:p>
            <a:pPr marL="0" indent="0" defTabSz="877570">
              <a:spcBef>
                <a:spcPts val="900"/>
              </a:spcBef>
              <a:buSzTx/>
              <a:buNone/>
              <a:defRPr sz="2690" b="1">
                <a:solidFill>
                  <a:srgbClr val="0033CC"/>
                </a:solidFill>
              </a:defRPr>
            </a:pPr>
            <a:r>
              <a:t>		    if </a:t>
            </a:r>
            <a:r>
              <a:rPr b="0"/>
              <a:t>n mod 2 = 0 </a:t>
            </a:r>
            <a:r>
              <a:t>then </a:t>
            </a:r>
            <a:r>
              <a:rPr b="0"/>
              <a:t>k2 </a:t>
            </a:r>
            <a:r>
              <a:t>else </a:t>
            </a:r>
            <a:r>
              <a:rPr b="0"/>
              <a:t>2*k2</a:t>
            </a:r>
          </a:p>
          <a:p>
            <a:pPr marL="0" indent="0" defTabSz="877570">
              <a:spcBef>
                <a:spcPts val="900"/>
              </a:spcBef>
              <a:buSzTx/>
              <a:buNone/>
              <a:defRPr sz="2690" b="1">
                <a:solidFill>
                  <a:srgbClr val="0033CC"/>
                </a:solidFill>
              </a:defRPr>
            </a:pPr>
            <a:r>
              <a:t>		end</a:t>
            </a:r>
          </a:p>
        </p:txBody>
      </p:sp>
      <p:sp>
        <p:nvSpPr>
          <p:cNvPr id="255" name="Wbadpow(n)？"/>
          <p:cNvSpPr txBox="1"/>
          <p:nvPr/>
        </p:nvSpPr>
        <p:spPr>
          <a:xfrm>
            <a:off x="9055100" y="3279774"/>
            <a:ext cx="2339870" cy="68810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sz="3200">
                <a:solidFill>
                  <a:srgbClr val="FF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W</a:t>
            </a:r>
            <a:r>
              <a:rPr baseline="-25000"/>
              <a:t>badpow</a:t>
            </a:r>
            <a:r>
              <a:t>(n)</a:t>
            </a:r>
            <a:r>
              <a:rPr>
                <a:latin typeface="隶书"/>
                <a:ea typeface="隶书"/>
                <a:cs typeface="隶书"/>
                <a:sym typeface="隶书"/>
              </a:rPr>
              <a:t>？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1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fib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fib</a:t>
            </a:r>
          </a:p>
        </p:txBody>
      </p:sp>
      <p:sp>
        <p:nvSpPr>
          <p:cNvPr id="258" name="fun fib 0 = 1…"/>
          <p:cNvSpPr txBox="1">
            <a:spLocks noGrp="1"/>
          </p:cNvSpPr>
          <p:nvPr>
            <p:ph type="body" sz="quarter" idx="4294967295"/>
          </p:nvPr>
        </p:nvSpPr>
        <p:spPr>
          <a:xfrm>
            <a:off x="838200" y="1825625"/>
            <a:ext cx="5810250" cy="18573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Tx/>
              <a:buNone/>
              <a:defRPr b="1">
                <a:solidFill>
                  <a:srgbClr val="0033CC"/>
                </a:solidFill>
              </a:defRPr>
            </a:pPr>
            <a:r>
              <a:t>fun </a:t>
            </a:r>
            <a:r>
              <a:rPr b="0"/>
              <a:t>fib 0 = 1</a:t>
            </a:r>
          </a:p>
          <a:p>
            <a:pPr marL="0" indent="0">
              <a:buSzTx/>
              <a:buNone/>
              <a:defRPr>
                <a:solidFill>
                  <a:srgbClr val="0033CC"/>
                </a:solidFill>
              </a:defRPr>
            </a:pPr>
            <a:r>
              <a:t>    | fib 1 = 1</a:t>
            </a:r>
          </a:p>
          <a:p>
            <a:pPr marL="0" indent="0">
              <a:buSzTx/>
              <a:buNone/>
              <a:defRPr>
                <a:solidFill>
                  <a:srgbClr val="0033CC"/>
                </a:solidFill>
              </a:defRPr>
            </a:pPr>
            <a:r>
              <a:t>    | fib n = fib(n-1) + fib(n-2)</a:t>
            </a:r>
          </a:p>
        </p:txBody>
      </p:sp>
      <p:sp>
        <p:nvSpPr>
          <p:cNvPr id="259" name="Wfib(n)？"/>
          <p:cNvSpPr txBox="1"/>
          <p:nvPr/>
        </p:nvSpPr>
        <p:spPr>
          <a:xfrm>
            <a:off x="6040437" y="3279774"/>
            <a:ext cx="1676957" cy="68810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sz="3200">
                <a:solidFill>
                  <a:srgbClr val="FF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W</a:t>
            </a:r>
            <a:r>
              <a:rPr baseline="-25000"/>
              <a:t>fib</a:t>
            </a:r>
            <a:r>
              <a:t>(n)</a:t>
            </a:r>
            <a:r>
              <a:rPr>
                <a:latin typeface="隶书"/>
                <a:ea typeface="隶书"/>
                <a:cs typeface="隶书"/>
                <a:sym typeface="隶书"/>
              </a:rPr>
              <a:t>？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1" animBg="1" advAuto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整数的比较</a:t>
            </a:r>
            <a:r>
              <a:rPr lang="en-US" altLang="zh-CN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——compare</a:t>
            </a:r>
            <a:endParaRPr lang="zh-CN" altLang="en-US">
              <a:cs typeface="Arial" panose="020B060402020209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6288" y="1604963"/>
            <a:ext cx="10515600" cy="3140075"/>
          </a:xfrm>
        </p:spPr>
        <p:txBody>
          <a:bodyPr/>
          <a:lstStyle/>
          <a:p>
            <a:pPr marL="0"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3200"/>
              <a:t>compare: int * int -&gt; order</a:t>
            </a:r>
          </a:p>
          <a:p>
            <a:pPr marL="0"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b="1">
                <a:solidFill>
                  <a:srgbClr val="0033CC"/>
                </a:solidFill>
              </a:rPr>
              <a:t>type </a:t>
            </a:r>
            <a:r>
              <a:rPr lang="en-US" altLang="zh-CN">
                <a:solidFill>
                  <a:srgbClr val="0033CC"/>
                </a:solidFill>
              </a:rPr>
              <a:t>order = LESS | EQUAL | GREATER;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b="1">
                <a:solidFill>
                  <a:srgbClr val="0033CC"/>
                </a:solidFill>
              </a:rPr>
              <a:t>fun </a:t>
            </a:r>
            <a:r>
              <a:rPr lang="en-US" altLang="zh-CN">
                <a:solidFill>
                  <a:srgbClr val="0033CC"/>
                </a:solidFill>
              </a:rPr>
              <a:t>compare(x:int, y:int):order =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b="1">
                <a:solidFill>
                  <a:srgbClr val="0033CC"/>
                </a:solidFill>
              </a:rPr>
              <a:t>	if </a:t>
            </a:r>
            <a:r>
              <a:rPr lang="en-US" altLang="zh-CN">
                <a:solidFill>
                  <a:srgbClr val="0033CC"/>
                </a:solidFill>
              </a:rPr>
              <a:t>x&lt;y </a:t>
            </a:r>
            <a:r>
              <a:rPr lang="en-US" altLang="zh-CN" b="1">
                <a:solidFill>
                  <a:srgbClr val="0033CC"/>
                </a:solidFill>
              </a:rPr>
              <a:t>then </a:t>
            </a:r>
            <a:r>
              <a:rPr lang="en-US" altLang="zh-CN">
                <a:solidFill>
                  <a:srgbClr val="0033CC"/>
                </a:solidFill>
              </a:rPr>
              <a:t>LESS </a:t>
            </a:r>
            <a:r>
              <a:rPr lang="en-US" altLang="zh-CN" b="1">
                <a:solidFill>
                  <a:srgbClr val="0033CC"/>
                </a:solidFill>
              </a:rPr>
              <a:t>else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b="1">
                <a:solidFill>
                  <a:srgbClr val="0033CC"/>
                </a:solidFill>
              </a:rPr>
              <a:t>	if </a:t>
            </a:r>
            <a:r>
              <a:rPr lang="en-US" altLang="zh-CN">
                <a:solidFill>
                  <a:srgbClr val="0033CC"/>
                </a:solidFill>
              </a:rPr>
              <a:t>y&lt;x </a:t>
            </a:r>
            <a:r>
              <a:rPr lang="en-US" altLang="zh-CN" b="1">
                <a:solidFill>
                  <a:srgbClr val="0033CC"/>
                </a:solidFill>
              </a:rPr>
              <a:t>then </a:t>
            </a:r>
            <a:r>
              <a:rPr lang="en-US" altLang="zh-CN">
                <a:solidFill>
                  <a:srgbClr val="0033CC"/>
                </a:solidFill>
              </a:rPr>
              <a:t>GREATER </a:t>
            </a:r>
            <a:r>
              <a:rPr lang="en-US" altLang="zh-CN" b="1">
                <a:solidFill>
                  <a:srgbClr val="0033CC"/>
                </a:solidFill>
              </a:rPr>
              <a:t>else </a:t>
            </a:r>
            <a:r>
              <a:rPr lang="en-US" altLang="zh-CN">
                <a:solidFill>
                  <a:srgbClr val="0033CC"/>
                </a:solidFill>
              </a:rPr>
              <a:t>EQUAL;</a:t>
            </a:r>
            <a:endParaRPr lang="en-US" altLang="zh-CN">
              <a:solidFill>
                <a:srgbClr val="0033CC"/>
              </a:solidFill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  <a:p>
            <a:pPr marL="457200" lvl="1" indent="0">
              <a:buFont typeface="Arial" panose="020B0604020202090204" pitchFamily="34" charset="0"/>
              <a:buNone/>
            </a:pPr>
            <a:endParaRPr lang="en-US" altLang="zh-CN" sz="2800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6450013" y="4930775"/>
            <a:ext cx="4806950" cy="1544638"/>
          </a:xfrm>
          <a:prstGeom prst="roundRect">
            <a:avLst/>
          </a:prstGeom>
          <a:solidFill>
            <a:srgbClr val="DEEB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compare(</a:t>
            </a:r>
            <a:r>
              <a:rPr lang="en-US" altLang="zh-CN" sz="2400" dirty="0" err="1">
                <a:solidFill>
                  <a:schemeClr val="tx1"/>
                </a:solidFill>
              </a:rPr>
              <a:t>x,y</a:t>
            </a:r>
            <a:r>
              <a:rPr lang="en-US" altLang="zh-CN" sz="2400" dirty="0">
                <a:solidFill>
                  <a:schemeClr val="tx1"/>
                </a:solidFill>
              </a:rPr>
              <a:t>) = LESS 	    	if x&lt;y</a:t>
            </a:r>
          </a:p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compare(</a:t>
            </a:r>
            <a:r>
              <a:rPr lang="en-US" altLang="zh-CN" sz="2400" dirty="0" err="1">
                <a:solidFill>
                  <a:schemeClr val="tx1"/>
                </a:solidFill>
              </a:rPr>
              <a:t>x,y</a:t>
            </a:r>
            <a:r>
              <a:rPr lang="en-US" altLang="zh-CN" sz="2400" dirty="0">
                <a:solidFill>
                  <a:schemeClr val="tx1"/>
                </a:solidFill>
              </a:rPr>
              <a:t>) = EQUAL    	if x=y</a:t>
            </a:r>
          </a:p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compare(</a:t>
            </a:r>
            <a:r>
              <a:rPr lang="en-US" altLang="zh-CN" sz="2400" dirty="0" err="1">
                <a:solidFill>
                  <a:schemeClr val="tx1"/>
                </a:solidFill>
              </a:rPr>
              <a:t>x,y</a:t>
            </a:r>
            <a:r>
              <a:rPr lang="en-US" altLang="zh-CN" sz="2400" dirty="0">
                <a:solidFill>
                  <a:schemeClr val="tx1"/>
                </a:solidFill>
              </a:rPr>
              <a:t>) = GREATER 	if x&gt;y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bldLvl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整数的比较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39875"/>
            <a:ext cx="10515600" cy="2832100"/>
          </a:xfrm>
        </p:spPr>
        <p:txBody>
          <a:bodyPr/>
          <a:lstStyle/>
          <a:p>
            <a:r>
              <a:rPr lang="en-US" altLang="zh-CN" sz="3200">
                <a:ea typeface="黑体" charset="0"/>
              </a:rPr>
              <a:t>≤ </a:t>
            </a:r>
            <a:r>
              <a:rPr lang="zh-CN" altLang="en-US" sz="3200">
                <a:ea typeface="黑体" charset="0"/>
              </a:rPr>
              <a:t>对</a:t>
            </a:r>
            <a:r>
              <a:rPr lang="en-US" altLang="zh-CN" sz="3200">
                <a:ea typeface="黑体" charset="0"/>
              </a:rPr>
              <a:t>int</a:t>
            </a:r>
            <a:r>
              <a:rPr lang="zh-CN" altLang="en-US" sz="3200">
                <a:ea typeface="黑体" charset="0"/>
              </a:rPr>
              <a:t>类型的数据进行线性排序</a:t>
            </a:r>
            <a:r>
              <a:rPr lang="en-US" altLang="zh-CN" sz="3200"/>
              <a:t>(</a:t>
            </a:r>
            <a:r>
              <a:rPr lang="en-US" altLang="zh-CN" sz="3200" b="1" i="1"/>
              <a:t>linear ordering</a:t>
            </a:r>
            <a:r>
              <a:rPr lang="en-US" altLang="zh-CN" sz="3200"/>
              <a:t>)</a:t>
            </a:r>
          </a:p>
          <a:p>
            <a:pPr marL="457200" lvl="1" indent="0">
              <a:buFont typeface="Arial" panose="020B0604020202090204" pitchFamily="34" charset="0"/>
              <a:buNone/>
            </a:pPr>
            <a:r>
              <a:rPr lang="en-US" altLang="zh-CN" sz="2800"/>
              <a:t>For all values </a:t>
            </a:r>
            <a:r>
              <a:rPr lang="en-US" altLang="zh-CN" sz="2800" i="1"/>
              <a:t>a,b,c </a:t>
            </a:r>
            <a:r>
              <a:rPr lang="en-US" altLang="zh-CN" sz="2800"/>
              <a:t>:int</a:t>
            </a:r>
          </a:p>
          <a:p>
            <a:pPr lvl="2"/>
            <a:r>
              <a:rPr lang="en-US" altLang="zh-CN" sz="2400"/>
              <a:t>If </a:t>
            </a:r>
            <a:r>
              <a:rPr lang="en-US" altLang="zh-CN" sz="2400" i="1"/>
              <a:t>a </a:t>
            </a:r>
            <a:r>
              <a:rPr lang="en-US" altLang="zh-CN" sz="2400"/>
              <a:t>≤ </a:t>
            </a:r>
            <a:r>
              <a:rPr lang="en-US" altLang="zh-CN" sz="2400" i="1"/>
              <a:t>b </a:t>
            </a:r>
            <a:r>
              <a:rPr lang="en-US" altLang="zh-CN" sz="2400"/>
              <a:t>and </a:t>
            </a:r>
            <a:r>
              <a:rPr lang="en-US" altLang="zh-CN" sz="2400" i="1"/>
              <a:t>b </a:t>
            </a:r>
            <a:r>
              <a:rPr lang="en-US" altLang="zh-CN" sz="2400"/>
              <a:t>≤ </a:t>
            </a:r>
            <a:r>
              <a:rPr lang="en-US" altLang="zh-CN" sz="2400" i="1"/>
              <a:t>a </a:t>
            </a:r>
            <a:r>
              <a:rPr lang="en-US" altLang="zh-CN" sz="2400"/>
              <a:t>then </a:t>
            </a:r>
            <a:r>
              <a:rPr lang="en-US" altLang="zh-CN" sz="2400" i="1"/>
              <a:t>a </a:t>
            </a:r>
            <a:r>
              <a:rPr lang="en-US" altLang="zh-CN" sz="2400"/>
              <a:t>= </a:t>
            </a:r>
            <a:r>
              <a:rPr lang="en-US" altLang="zh-CN" sz="2400" i="1"/>
              <a:t>b 	</a:t>
            </a:r>
            <a:r>
              <a:rPr lang="en-US" altLang="zh-CN" sz="2400"/>
              <a:t>(</a:t>
            </a:r>
            <a:r>
              <a:rPr lang="zh-CN" altLang="en-US" sz="2400">
                <a:latin typeface="黑体" charset="0"/>
                <a:ea typeface="黑体" charset="0"/>
              </a:rPr>
              <a:t>反对称性，</a:t>
            </a:r>
            <a:r>
              <a:rPr lang="en-US" altLang="zh-CN" sz="2400"/>
              <a:t>antisymmetry)</a:t>
            </a:r>
          </a:p>
          <a:p>
            <a:pPr lvl="2"/>
            <a:r>
              <a:rPr lang="en-US" altLang="zh-CN" sz="2400"/>
              <a:t>If </a:t>
            </a:r>
            <a:r>
              <a:rPr lang="en-US" altLang="zh-CN" sz="2400" i="1"/>
              <a:t>a </a:t>
            </a:r>
            <a:r>
              <a:rPr lang="en-US" altLang="zh-CN" sz="2400"/>
              <a:t>≤ </a:t>
            </a:r>
            <a:r>
              <a:rPr lang="en-US" altLang="zh-CN" sz="2400" i="1"/>
              <a:t>b </a:t>
            </a:r>
            <a:r>
              <a:rPr lang="en-US" altLang="zh-CN" sz="2400"/>
              <a:t>and </a:t>
            </a:r>
            <a:r>
              <a:rPr lang="en-US" altLang="zh-CN" sz="2400" i="1"/>
              <a:t>b </a:t>
            </a:r>
            <a:r>
              <a:rPr lang="en-US" altLang="zh-CN" sz="2400"/>
              <a:t>≤ </a:t>
            </a:r>
            <a:r>
              <a:rPr lang="en-US" altLang="zh-CN" sz="2400" i="1"/>
              <a:t>c </a:t>
            </a:r>
            <a:r>
              <a:rPr lang="en-US" altLang="zh-CN" sz="2400"/>
              <a:t>then </a:t>
            </a:r>
            <a:r>
              <a:rPr lang="en-US" altLang="zh-CN" sz="2400" i="1"/>
              <a:t>a </a:t>
            </a:r>
            <a:r>
              <a:rPr lang="en-US" altLang="zh-CN" sz="2400"/>
              <a:t>≤ </a:t>
            </a:r>
            <a:r>
              <a:rPr lang="en-US" altLang="zh-CN" sz="2400" i="1"/>
              <a:t>c 		</a:t>
            </a:r>
            <a:r>
              <a:rPr lang="en-US" altLang="zh-CN" sz="2400"/>
              <a:t>(</a:t>
            </a:r>
            <a:r>
              <a:rPr lang="zh-CN" altLang="en-US" sz="2400">
                <a:latin typeface="黑体" charset="0"/>
                <a:ea typeface="黑体" charset="0"/>
              </a:rPr>
              <a:t>传递性，</a:t>
            </a:r>
            <a:r>
              <a:rPr lang="en-US" altLang="zh-CN" sz="2400"/>
              <a:t>transitivity)</a:t>
            </a:r>
          </a:p>
          <a:p>
            <a:pPr lvl="2"/>
            <a:r>
              <a:rPr lang="en-US" altLang="zh-CN" sz="2400"/>
              <a:t>Either </a:t>
            </a:r>
            <a:r>
              <a:rPr lang="en-US" altLang="zh-CN" sz="2400" i="1"/>
              <a:t>a </a:t>
            </a:r>
            <a:r>
              <a:rPr lang="en-US" altLang="zh-CN" sz="2400"/>
              <a:t>≤ </a:t>
            </a:r>
            <a:r>
              <a:rPr lang="en-US" altLang="zh-CN" sz="2400" i="1"/>
              <a:t>b </a:t>
            </a:r>
            <a:r>
              <a:rPr lang="en-US" altLang="zh-CN" sz="2400"/>
              <a:t>or </a:t>
            </a:r>
            <a:r>
              <a:rPr lang="en-US" altLang="zh-CN" sz="2400" i="1"/>
              <a:t>b </a:t>
            </a:r>
            <a:r>
              <a:rPr lang="en-US" altLang="zh-CN" sz="2400"/>
              <a:t>≤ </a:t>
            </a:r>
            <a:r>
              <a:rPr lang="en-US" altLang="zh-CN" sz="2400" i="1"/>
              <a:t>a 			</a:t>
            </a:r>
            <a:r>
              <a:rPr lang="en-US" altLang="zh-CN" sz="2400"/>
              <a:t>(</a:t>
            </a:r>
            <a:r>
              <a:rPr lang="zh-CN" altLang="en-US" sz="2400">
                <a:latin typeface="黑体" charset="0"/>
                <a:ea typeface="黑体" charset="0"/>
              </a:rPr>
              <a:t>整体性，</a:t>
            </a:r>
            <a:r>
              <a:rPr lang="en-US" altLang="zh-CN" sz="2400"/>
              <a:t>totality)</a:t>
            </a:r>
          </a:p>
          <a:p>
            <a:endParaRPr lang="en-US" altLang="zh-CN" sz="800"/>
          </a:p>
          <a:p>
            <a:r>
              <a:rPr lang="en-US" altLang="zh-CN" sz="3200"/>
              <a:t> &lt; </a:t>
            </a:r>
            <a:r>
              <a:rPr lang="zh-CN" altLang="en-US" sz="3200">
                <a:ea typeface="黑体" charset="0"/>
              </a:rPr>
              <a:t>定义为</a:t>
            </a:r>
            <a:endParaRPr lang="en-US" altLang="zh-CN" sz="3200">
              <a:ea typeface="黑体" charset="0"/>
            </a:endParaRPr>
          </a:p>
          <a:p>
            <a:pPr marL="457200" lvl="1" indent="0">
              <a:buFont typeface="Arial" panose="020B0604020202090204" pitchFamily="34" charset="0"/>
              <a:buNone/>
            </a:pPr>
            <a:r>
              <a:rPr lang="en-US" altLang="zh-CN" sz="2800"/>
              <a:t>For all values </a:t>
            </a:r>
            <a:r>
              <a:rPr lang="en-US" altLang="zh-CN" sz="2800" i="1"/>
              <a:t>a,b</a:t>
            </a:r>
            <a:r>
              <a:rPr lang="en-US" altLang="zh-CN" sz="2800"/>
              <a:t>:int</a:t>
            </a:r>
          </a:p>
          <a:p>
            <a:pPr lvl="2"/>
            <a:r>
              <a:rPr lang="en-US" altLang="zh-CN" sz="2400" i="1"/>
              <a:t>a </a:t>
            </a:r>
            <a:r>
              <a:rPr lang="en-US" altLang="zh-CN" sz="2400"/>
              <a:t>&lt; </a:t>
            </a:r>
            <a:r>
              <a:rPr lang="en-US" altLang="zh-CN" sz="2400" i="1"/>
              <a:t>b </a:t>
            </a:r>
            <a:r>
              <a:rPr lang="en-US" altLang="zh-CN" sz="2400"/>
              <a:t>if and only if (a ≤ </a:t>
            </a:r>
            <a:r>
              <a:rPr lang="en-US" altLang="zh-CN" sz="2400" i="1"/>
              <a:t>b </a:t>
            </a:r>
            <a:r>
              <a:rPr lang="en-US" altLang="zh-CN" sz="2400"/>
              <a:t>and </a:t>
            </a:r>
            <a:r>
              <a:rPr lang="en-US" altLang="zh-CN" sz="2400" i="1"/>
              <a:t>a </a:t>
            </a:r>
            <a:r>
              <a:rPr lang="en-US" altLang="zh-CN" sz="2400"/>
              <a:t>≠ </a:t>
            </a:r>
            <a:r>
              <a:rPr lang="en-US" altLang="zh-CN" sz="2400" i="1"/>
              <a:t>b</a:t>
            </a:r>
            <a:r>
              <a:rPr lang="en-US" altLang="zh-CN" sz="2400"/>
              <a:t>)</a:t>
            </a:r>
          </a:p>
          <a:p>
            <a:pPr>
              <a:buFont typeface="Arial" panose="020B0604020202090204" pitchFamily="34" charset="0"/>
              <a:buNone/>
            </a:pPr>
            <a:r>
              <a:rPr lang="zh-CN" altLang="en-US" sz="3200">
                <a:latin typeface="黑体" charset="0"/>
                <a:ea typeface="黑体" charset="0"/>
              </a:rPr>
              <a:t>  且满足</a:t>
            </a:r>
            <a:endParaRPr lang="en-US" altLang="zh-CN" sz="3200"/>
          </a:p>
          <a:p>
            <a:pPr marL="457200" lvl="1" indent="0">
              <a:buFont typeface="Arial" panose="020B0604020202090204" pitchFamily="34" charset="0"/>
              <a:buNone/>
            </a:pPr>
            <a:r>
              <a:rPr lang="en-US" altLang="zh-CN" sz="2800"/>
              <a:t>For all values </a:t>
            </a:r>
            <a:r>
              <a:rPr lang="en-US" altLang="zh-CN" sz="2800" i="1"/>
              <a:t>a,b</a:t>
            </a:r>
            <a:r>
              <a:rPr lang="en-US" altLang="zh-CN" sz="2800"/>
              <a:t>:int</a:t>
            </a:r>
          </a:p>
          <a:p>
            <a:pPr lvl="2"/>
            <a:r>
              <a:rPr lang="en-US" altLang="zh-CN" sz="2400" i="1"/>
              <a:t>a </a:t>
            </a:r>
            <a:r>
              <a:rPr lang="en-US" altLang="zh-CN" sz="2400"/>
              <a:t>&lt; </a:t>
            </a:r>
            <a:r>
              <a:rPr lang="en-US" altLang="zh-CN" sz="2400" i="1"/>
              <a:t>b </a:t>
            </a:r>
            <a:r>
              <a:rPr lang="en-US" altLang="zh-CN" sz="2400"/>
              <a:t>or </a:t>
            </a:r>
            <a:r>
              <a:rPr lang="en-US" altLang="zh-CN" sz="2400" i="1"/>
              <a:t>b </a:t>
            </a:r>
            <a:r>
              <a:rPr lang="en-US" altLang="zh-CN" sz="2400"/>
              <a:t>&lt; </a:t>
            </a:r>
            <a:r>
              <a:rPr lang="en-US" altLang="zh-CN" sz="2400" i="1"/>
              <a:t>a </a:t>
            </a:r>
            <a:r>
              <a:rPr lang="en-US" altLang="zh-CN" sz="2400"/>
              <a:t>or </a:t>
            </a:r>
            <a:r>
              <a:rPr lang="en-US" altLang="zh-CN" sz="2400" i="1"/>
              <a:t>a </a:t>
            </a:r>
            <a:r>
              <a:rPr lang="en-US" altLang="zh-CN" sz="2400"/>
              <a:t>= </a:t>
            </a:r>
            <a:r>
              <a:rPr lang="en-US" altLang="zh-CN" sz="2400" i="1"/>
              <a:t>b 		</a:t>
            </a:r>
            <a:r>
              <a:rPr lang="en-US" altLang="zh-CN" sz="2400"/>
              <a:t>(</a:t>
            </a:r>
            <a:r>
              <a:rPr lang="zh-CN" altLang="en-US" sz="2400">
                <a:latin typeface="黑体" charset="0"/>
                <a:ea typeface="黑体" charset="0"/>
              </a:rPr>
              <a:t>三分法，</a:t>
            </a:r>
            <a:r>
              <a:rPr lang="en-US" altLang="zh-CN" sz="2400"/>
              <a:t>trichotomy)</a:t>
            </a:r>
            <a:br>
              <a:rPr lang="en-US" altLang="zh-CN" sz="2400"/>
            </a:br>
            <a:br>
              <a:rPr lang="en-US" altLang="zh-CN"/>
            </a:b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排序结果的判断</a:t>
            </a:r>
            <a:r>
              <a:rPr lang="en-US" altLang="zh-CN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——sorted</a:t>
            </a:r>
            <a:endParaRPr lang="zh-CN" altLang="en-US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50900" y="1554163"/>
            <a:ext cx="10515600" cy="49498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sorted : int list -&gt; bool</a:t>
            </a: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黑体" charset="0"/>
                <a:ea typeface="黑体" charset="0"/>
              </a:rPr>
              <a:t>函数功能：线性表中的元素按照升序</a:t>
            </a:r>
            <a:r>
              <a:rPr lang="en-US" altLang="zh-CN" dirty="0">
                <a:latin typeface="黑体" charset="0"/>
                <a:ea typeface="黑体" charset="0"/>
              </a:rPr>
              <a:t>(</a:t>
            </a:r>
            <a:r>
              <a:rPr lang="zh-CN" altLang="en-US" dirty="0">
                <a:latin typeface="黑体" charset="0"/>
                <a:ea typeface="黑体" charset="0"/>
              </a:rPr>
              <a:t>允许相邻元素相同</a:t>
            </a:r>
            <a:r>
              <a:rPr lang="en-US" altLang="zh-CN" dirty="0">
                <a:latin typeface="黑体" charset="0"/>
                <a:ea typeface="黑体" charset="0"/>
              </a:rPr>
              <a:t>)</a:t>
            </a:r>
            <a:r>
              <a:rPr lang="zh-CN" altLang="en-US" dirty="0">
                <a:latin typeface="黑体" charset="0"/>
                <a:ea typeface="黑体" charset="0"/>
              </a:rPr>
              <a:t>的方式排列，则该整数表为有序表</a:t>
            </a:r>
            <a:r>
              <a:rPr lang="en-US" altLang="zh-CN" dirty="0">
                <a:latin typeface="黑体" charset="0"/>
                <a:ea typeface="黑体" charset="0"/>
              </a:rPr>
              <a:t>(</a:t>
            </a:r>
            <a:r>
              <a:rPr lang="zh-CN" altLang="en-US" dirty="0">
                <a:latin typeface="黑体" charset="0"/>
                <a:ea typeface="黑体" charset="0"/>
              </a:rPr>
              <a:t>增序</a:t>
            </a:r>
            <a:r>
              <a:rPr lang="en-US" altLang="zh-CN" dirty="0">
                <a:latin typeface="黑体" charset="0"/>
                <a:ea typeface="黑体" charset="0"/>
              </a:rPr>
              <a:t>)</a:t>
            </a:r>
            <a:r>
              <a:rPr lang="zh-CN" altLang="en-US" dirty="0">
                <a:latin typeface="黑体" charset="0"/>
                <a:ea typeface="黑体" charset="0"/>
              </a:rPr>
              <a:t>。</a:t>
            </a:r>
            <a:r>
              <a:rPr lang="en-US" altLang="zh-CN" sz="2400" dirty="0"/>
              <a:t>A list of integers is &lt;-sorted</a:t>
            </a:r>
            <a:r>
              <a:rPr lang="zh-CN" altLang="en-US" sz="2400" dirty="0"/>
              <a:t>：</a:t>
            </a:r>
            <a:r>
              <a:rPr lang="en-US" altLang="zh-CN" sz="2400" dirty="0"/>
              <a:t>if each item in the list is ≤ all items that occur later.</a:t>
            </a:r>
          </a:p>
          <a:p>
            <a:pPr>
              <a:lnSpc>
                <a:spcPct val="100000"/>
              </a:lnSpc>
              <a:buFont typeface="Arial" panose="020B0604020202090204" pitchFamily="34" charset="0"/>
              <a:buNone/>
            </a:pPr>
            <a:r>
              <a:rPr lang="en-US" altLang="zh-CN" sz="2400" dirty="0"/>
              <a:t>	</a:t>
            </a:r>
            <a:r>
              <a:rPr lang="en-US" altLang="zh-CN" sz="2400" dirty="0">
                <a:solidFill>
                  <a:srgbClr val="7030A0"/>
                </a:solidFill>
                <a:latin typeface="黑体" charset="0"/>
                <a:ea typeface="黑体" charset="0"/>
              </a:rPr>
              <a:t>——</a:t>
            </a:r>
            <a:r>
              <a:rPr lang="zh-CN" altLang="en-US" sz="2400" dirty="0">
                <a:solidFill>
                  <a:srgbClr val="7030A0"/>
                </a:solidFill>
                <a:latin typeface="黑体" charset="0"/>
                <a:ea typeface="黑体" charset="0"/>
              </a:rPr>
              <a:t>用于排序算法的测试</a:t>
            </a:r>
            <a:endParaRPr lang="en-US" altLang="zh-CN" sz="2400" dirty="0">
              <a:solidFill>
                <a:srgbClr val="7030A0"/>
              </a:solidFill>
              <a:latin typeface="黑体" charset="0"/>
              <a:ea typeface="黑体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黑体" charset="0"/>
                <a:ea typeface="黑体" charset="0"/>
              </a:rPr>
              <a:t>函数代码：</a:t>
            </a:r>
            <a:endParaRPr lang="en-US" altLang="zh-CN" dirty="0">
              <a:latin typeface="黑体" charset="0"/>
              <a:ea typeface="黑体" charset="0"/>
            </a:endParaRPr>
          </a:p>
          <a:p>
            <a:pPr>
              <a:lnSpc>
                <a:spcPct val="50000"/>
              </a:lnSpc>
              <a:buFont typeface="Arial" panose="020B0604020202090204" pitchFamily="34" charset="0"/>
              <a:buNone/>
            </a:pPr>
            <a:r>
              <a:rPr lang="en-US" altLang="zh-CN" b="1" dirty="0">
                <a:solidFill>
                  <a:srgbClr val="0033CC"/>
                </a:solidFill>
              </a:rPr>
              <a:t>	fun </a:t>
            </a:r>
            <a:r>
              <a:rPr lang="en-US" altLang="zh-CN" dirty="0">
                <a:solidFill>
                  <a:srgbClr val="0033CC"/>
                </a:solidFill>
              </a:rPr>
              <a:t>sorted [ ] = </a:t>
            </a:r>
            <a:r>
              <a:rPr lang="en-US" altLang="zh-CN" b="1" dirty="0">
                <a:solidFill>
                  <a:srgbClr val="0033CC"/>
                </a:solidFill>
              </a:rPr>
              <a:t>true</a:t>
            </a:r>
          </a:p>
          <a:p>
            <a:pPr>
              <a:lnSpc>
                <a:spcPct val="50000"/>
              </a:lnSpc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	    | sorted [x] = </a:t>
            </a:r>
            <a:r>
              <a:rPr lang="en-US" altLang="zh-CN" b="1" dirty="0">
                <a:solidFill>
                  <a:srgbClr val="0033CC"/>
                </a:solidFill>
              </a:rPr>
              <a:t>true</a:t>
            </a:r>
          </a:p>
          <a:p>
            <a:pPr>
              <a:lnSpc>
                <a:spcPct val="50000"/>
              </a:lnSpc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	    | sorted (x::y::L) =</a:t>
            </a:r>
          </a:p>
          <a:p>
            <a:pPr>
              <a:lnSpc>
                <a:spcPct val="50000"/>
              </a:lnSpc>
              <a:buFont typeface="Arial" panose="020B0604020202090204" pitchFamily="34" charset="0"/>
              <a:buNone/>
            </a:pPr>
            <a:r>
              <a:rPr lang="en-US" altLang="zh-CN" sz="3200" dirty="0">
                <a:solidFill>
                  <a:srgbClr val="0033CC"/>
                </a:solidFill>
              </a:rPr>
              <a:t>	       </a:t>
            </a:r>
            <a:r>
              <a:rPr lang="en-US" altLang="zh-CN" dirty="0">
                <a:solidFill>
                  <a:srgbClr val="0033CC"/>
                </a:solidFill>
              </a:rPr>
              <a:t>(compare(</a:t>
            </a:r>
            <a:r>
              <a:rPr lang="en-US" altLang="zh-CN" dirty="0" err="1">
                <a:solidFill>
                  <a:srgbClr val="0033CC"/>
                </a:solidFill>
              </a:rPr>
              <a:t>x,y</a:t>
            </a:r>
            <a:r>
              <a:rPr lang="en-US" altLang="zh-CN" dirty="0">
                <a:solidFill>
                  <a:srgbClr val="0033CC"/>
                </a:solidFill>
              </a:rPr>
              <a:t>) &lt;&gt; GREATER) </a:t>
            </a:r>
            <a:r>
              <a:rPr lang="en-US" altLang="zh-CN" b="1" dirty="0" err="1">
                <a:solidFill>
                  <a:srgbClr val="0033CC"/>
                </a:solidFill>
              </a:rPr>
              <a:t>andalso</a:t>
            </a:r>
            <a:r>
              <a:rPr lang="en-US" altLang="zh-CN" b="1" dirty="0">
                <a:solidFill>
                  <a:srgbClr val="0033CC"/>
                </a:solidFill>
              </a:rPr>
              <a:t> </a:t>
            </a:r>
            <a:r>
              <a:rPr lang="en-US" altLang="zh-CN" dirty="0">
                <a:solidFill>
                  <a:srgbClr val="0033CC"/>
                </a:solidFill>
              </a:rPr>
              <a:t>sorted(y::L);</a:t>
            </a:r>
            <a:endParaRPr lang="zh-CN" altLang="en-US" dirty="0">
              <a:solidFill>
                <a:srgbClr val="0033CC"/>
              </a:solidFill>
              <a:latin typeface="Arial" panose="020B0604020202090204" pitchFamily="34" charset="0"/>
              <a:ea typeface="黑体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7056438" y="4262438"/>
            <a:ext cx="5135562" cy="1322387"/>
          </a:xfrm>
          <a:prstGeom prst="roundRect">
            <a:avLst/>
          </a:prstGeom>
          <a:solidFill>
            <a:srgbClr val="DEEB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For all L : </a:t>
            </a:r>
            <a:r>
              <a:rPr lang="en-US" altLang="zh-CN" sz="2400" dirty="0" err="1">
                <a:solidFill>
                  <a:schemeClr val="tx1"/>
                </a:solidFill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</a:rPr>
              <a:t> list,</a:t>
            </a:r>
          </a:p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     sorted(L) = true 	if L is &lt;-sorted</a:t>
            </a:r>
          </a:p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      	         = false 	otherwise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4C9279E-0408-4F4C-B066-854857EEDA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4866" y="5153708"/>
            <a:ext cx="1576072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&lt;&gt;: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3200" dirty="0" err="1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neq</a:t>
            </a:r>
            <a:endParaRPr lang="en-US" altLang="zh-CN" sz="3200" dirty="0">
              <a:solidFill>
                <a:srgbClr val="FF0000"/>
              </a:solidFill>
              <a:latin typeface="Arial" panose="020B0604020202090204" pitchFamily="34" charset="0"/>
              <a:ea typeface="隶书" charset="0"/>
              <a:cs typeface="Arial" panose="020B060402020209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3200" dirty="0">
              <a:solidFill>
                <a:srgbClr val="FF0000"/>
              </a:solidFill>
              <a:latin typeface="Arial" panose="020B0604020202090204" pitchFamily="34" charset="0"/>
              <a:ea typeface="隶书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 animBg="1"/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插入排序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01688" y="1443038"/>
            <a:ext cx="10764837" cy="2209800"/>
          </a:xfrm>
        </p:spPr>
        <p:txBody>
          <a:bodyPr/>
          <a:lstStyle/>
          <a:p>
            <a:pPr marL="0" indent="0">
              <a:lnSpc>
                <a:spcPct val="150000"/>
              </a:lnSpc>
            </a:pPr>
            <a:r>
              <a:rPr lang="zh-CN" altLang="en-US" sz="3200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 基本思想：</a:t>
            </a:r>
            <a:endParaRPr lang="en-US" altLang="zh-CN" sz="3200" dirty="0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  <a:p>
            <a:pPr marL="457200" lvl="1" indent="0">
              <a:lnSpc>
                <a:spcPct val="100000"/>
              </a:lnSpc>
            </a:pP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 每次将一个待排数据按大小插入到已排序数据序列中的适当位置，直到数据全部插入完毕。</a:t>
            </a:r>
            <a:endParaRPr lang="en-US" altLang="zh-CN" dirty="0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  <a:p>
            <a:pPr marL="0" indent="0">
              <a:lnSpc>
                <a:spcPct val="150000"/>
              </a:lnSpc>
            </a:pP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 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操作步骤：</a:t>
            </a:r>
            <a:endParaRPr lang="en-US" altLang="zh-CN" dirty="0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  <a:p>
            <a:pPr marL="457200" lvl="1" indent="0">
              <a:lnSpc>
                <a:spcPct val="100000"/>
              </a:lnSpc>
              <a:buFont typeface="Calibri Light" panose="020F0302020204030204" pitchFamily="34" charset="0"/>
              <a:buAutoNum type="arabicPeriod"/>
            </a:pP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从有序数列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{}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和无序数列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{a</a:t>
            </a:r>
            <a:r>
              <a:rPr lang="en-US" altLang="zh-CN" baseline="-25000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1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,a</a:t>
            </a:r>
            <a:r>
              <a:rPr lang="en-US" altLang="zh-CN" baseline="-25000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2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，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…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，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a</a:t>
            </a:r>
            <a:r>
              <a:rPr lang="en-US" altLang="zh-CN" baseline="-25000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n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}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开始进行排序； </a:t>
            </a:r>
          </a:p>
          <a:p>
            <a:pPr marL="457200" lvl="1" indent="0">
              <a:lnSpc>
                <a:spcPct val="100000"/>
              </a:lnSpc>
              <a:buFont typeface="Calibri Light" panose="020F0302020204030204" pitchFamily="34" charset="0"/>
              <a:buAutoNum type="arabicPeriod"/>
            </a:pP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处理第</a:t>
            </a:r>
            <a:r>
              <a:rPr lang="en-US" altLang="zh-CN" dirty="0" err="1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i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个元素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(</a:t>
            </a:r>
            <a:r>
              <a:rPr lang="en-US" altLang="zh-CN" dirty="0" err="1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i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=2,3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，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…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，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n)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时，数列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{a</a:t>
            </a:r>
            <a:r>
              <a:rPr lang="en-US" altLang="zh-CN" baseline="-25000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1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,a</a:t>
            </a:r>
            <a:r>
              <a:rPr lang="en-US" altLang="zh-CN" baseline="-25000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2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，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…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，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a</a:t>
            </a:r>
            <a:r>
              <a:rPr lang="en-US" altLang="zh-CN" baseline="-25000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i-1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}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是有序的，而数列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{a</a:t>
            </a:r>
            <a:r>
              <a:rPr lang="en-US" altLang="zh-CN" baseline="-25000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i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,a</a:t>
            </a:r>
            <a:r>
              <a:rPr lang="en-US" altLang="zh-CN" baseline="-25000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i+1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，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…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，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a</a:t>
            </a:r>
            <a:r>
              <a:rPr lang="en-US" altLang="zh-CN" baseline="-25000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n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}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是无序的。用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a</a:t>
            </a:r>
            <a:r>
              <a:rPr lang="en-US" altLang="zh-CN" baseline="-25000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i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与有序数列进行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比较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，找出合适的位置将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a</a:t>
            </a:r>
            <a:r>
              <a:rPr lang="en-US" altLang="zh-CN" baseline="-25000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i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插入；</a:t>
            </a:r>
          </a:p>
          <a:p>
            <a:pPr marL="457200" lvl="1" indent="0">
              <a:lnSpc>
                <a:spcPct val="100000"/>
              </a:lnSpc>
              <a:buFont typeface="Calibri Light" panose="020F0302020204030204" pitchFamily="34" charset="0"/>
              <a:buAutoNum type="arabicPeriod"/>
            </a:pP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重复第二步，共进行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n-</a:t>
            </a:r>
            <a:r>
              <a:rPr lang="en-US" altLang="zh-CN" dirty="0" err="1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i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次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插入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处理，数列全部有序。</a:t>
            </a:r>
            <a:endParaRPr lang="en-US" altLang="zh-CN" dirty="0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7064693" y="857250"/>
            <a:ext cx="4287837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如何用递归程序实现？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defRPr/>
            </a:pPr>
            <a:r>
              <a:rPr lang="zh-CN" altLang="en-US" dirty="0">
                <a:ea typeface="黑体" pitchFamily="2" charset="-122"/>
                <a:cs typeface="Arial" panose="020B0604020202090204" pitchFamily="34" charset="0"/>
              </a:rPr>
              <a:t>整数的插入</a:t>
            </a:r>
            <a:r>
              <a:rPr lang="en-US" altLang="zh-CN" dirty="0">
                <a:ea typeface="黑体" pitchFamily="2" charset="-122"/>
                <a:cs typeface="Arial" panose="020B0604020202090204" pitchFamily="34" charset="0"/>
              </a:rPr>
              <a:t>——</a:t>
            </a:r>
            <a:r>
              <a:rPr lang="en-US" altLang="zh-CN" dirty="0">
                <a:latin typeface="+mn-lt"/>
                <a:ea typeface="黑体" pitchFamily="2" charset="-122"/>
                <a:cs typeface="Arial" panose="020B0604020202090204" pitchFamily="34" charset="0"/>
              </a:rPr>
              <a:t>ins</a:t>
            </a:r>
            <a:endParaRPr lang="zh-CN" altLang="en-US" dirty="0">
              <a:latin typeface="+mn-lt"/>
              <a:ea typeface="黑体" pitchFamily="2" charset="-122"/>
              <a:cs typeface="Arial" panose="020B060402020209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39875"/>
            <a:ext cx="10515600" cy="1717675"/>
          </a:xfrm>
        </p:spPr>
        <p:txBody>
          <a:bodyPr/>
          <a:lstStyle/>
          <a:p>
            <a:pPr marL="0"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dirty="0"/>
              <a:t>ins : int * int list -&gt; int list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dirty="0"/>
              <a:t>(* REQUIRES L is a sorted list 			*)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dirty="0"/>
              <a:t>(* ENSURES ins(x, L) = a sorted perm of x::L 	*)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b="1" dirty="0">
                <a:solidFill>
                  <a:srgbClr val="0033CC"/>
                </a:solidFill>
              </a:rPr>
              <a:t>fun </a:t>
            </a:r>
            <a:r>
              <a:rPr lang="en-US" altLang="zh-CN" dirty="0">
                <a:solidFill>
                  <a:srgbClr val="0033CC"/>
                </a:solidFill>
              </a:rPr>
              <a:t>ins (x, [ ]) = [x]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    | ins (x, y::L) = </a:t>
            </a:r>
            <a:r>
              <a:rPr lang="en-US" altLang="zh-CN" b="1" dirty="0">
                <a:solidFill>
                  <a:srgbClr val="0033CC"/>
                </a:solidFill>
              </a:rPr>
              <a:t>case </a:t>
            </a:r>
            <a:r>
              <a:rPr lang="en-US" altLang="zh-CN" dirty="0">
                <a:solidFill>
                  <a:srgbClr val="0033CC"/>
                </a:solidFill>
              </a:rPr>
              <a:t>compare(x, y) </a:t>
            </a:r>
            <a:r>
              <a:rPr lang="en-US" altLang="zh-CN" b="1" dirty="0">
                <a:solidFill>
                  <a:srgbClr val="0033CC"/>
                </a:solidFill>
              </a:rPr>
              <a:t>of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		       GREATER =&gt; y::ins(x, L)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		    |        _ 	  =&gt; x::y::L</a:t>
            </a:r>
            <a:endParaRPr lang="en-US" altLang="zh-CN" dirty="0">
              <a:solidFill>
                <a:srgbClr val="0033CC"/>
              </a:solidFill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6197600" y="5433218"/>
            <a:ext cx="5994400" cy="1068388"/>
          </a:xfrm>
          <a:prstGeom prst="roundRect">
            <a:avLst/>
          </a:prstGeom>
          <a:solidFill>
            <a:srgbClr val="DEEB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For all sorted integer lists L,</a:t>
            </a:r>
          </a:p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    ins(x, L) = a sorted permutation of x::L.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9144000" y="4310063"/>
            <a:ext cx="2236788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如何证明？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84C10DC-B0E4-7842-A98F-26A5209B6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4409" y="5613469"/>
            <a:ext cx="226376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_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: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less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and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equal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000" dirty="0">
              <a:solidFill>
                <a:srgbClr val="FF0000"/>
              </a:solidFill>
              <a:latin typeface="Arial" panose="020B0604020202090204" pitchFamily="34" charset="0"/>
              <a:ea typeface="隶书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ldLvl="0" animBg="1"/>
      <p:bldP spid="5" grpId="0"/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F7F8BCE-5533-E84A-9B74-B088DA1C4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" t="1417" r="1649" b="6680"/>
          <a:stretch/>
        </p:blipFill>
        <p:spPr>
          <a:xfrm>
            <a:off x="1524000" y="101600"/>
            <a:ext cx="8984343" cy="6589486"/>
          </a:xfrm>
        </p:spPr>
      </p:pic>
    </p:spTree>
    <p:extLst>
      <p:ext uri="{BB962C8B-B14F-4D97-AF65-F5344CB8AC3E}">
        <p14:creationId xmlns:p14="http://schemas.microsoft.com/office/powerpoint/2010/main" val="402724946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模式匹配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模式匹配</a:t>
            </a:r>
          </a:p>
        </p:txBody>
      </p:sp>
      <p:sp>
        <p:nvSpPr>
          <p:cNvPr id="69" name="模式与值进行匹配…"/>
          <p:cNvSpPr txBox="1">
            <a:spLocks noGrp="1"/>
          </p:cNvSpPr>
          <p:nvPr>
            <p:ph type="body" idx="4294967295"/>
          </p:nvPr>
        </p:nvSpPr>
        <p:spPr>
          <a:xfrm>
            <a:off x="838200" y="1825624"/>
            <a:ext cx="10515600" cy="43513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03200" indent="-203200" defTabSz="813435">
              <a:spcBef>
                <a:spcPts val="800"/>
              </a:spcBef>
              <a:defRPr sz="249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模式与值进行匹配</a:t>
            </a:r>
          </a:p>
          <a:p>
            <a:pPr marL="610235" lvl="1" indent="-203200" defTabSz="813435">
              <a:lnSpc>
                <a:spcPct val="100000"/>
              </a:lnSpc>
              <a:spcBef>
                <a:spcPts val="400"/>
              </a:spcBef>
              <a:defRPr sz="213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如果匹配成功，将产生一个绑定</a:t>
            </a:r>
            <a:r>
              <a:t>(bindings)</a:t>
            </a:r>
          </a:p>
          <a:p>
            <a:pPr marL="610235" lvl="1" indent="-203200" defTabSz="813435">
              <a:lnSpc>
                <a:spcPct val="100000"/>
              </a:lnSpc>
              <a:spcBef>
                <a:spcPts val="400"/>
              </a:spcBef>
              <a:defRPr sz="213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如果匹配不成功，声明就会失败</a:t>
            </a:r>
            <a:r>
              <a:t>(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抛出异常</a:t>
            </a:r>
            <a:r>
              <a:t>)</a:t>
            </a:r>
          </a:p>
          <a:p>
            <a:pPr marL="610235" lvl="1" indent="-203200" defTabSz="813435">
              <a:lnSpc>
                <a:spcPct val="100000"/>
              </a:lnSpc>
              <a:spcBef>
                <a:spcPts val="400"/>
              </a:spcBef>
              <a:defRPr sz="213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/>
          </a:p>
          <a:p>
            <a:pPr marL="203200" indent="-203200" defTabSz="813435">
              <a:spcBef>
                <a:spcPts val="800"/>
              </a:spcBef>
              <a:defRPr sz="249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判断下列模式匹配的结果：</a:t>
            </a:r>
          </a:p>
          <a:p>
            <a:pPr marL="203200" indent="-203200" defTabSz="813435">
              <a:spcBef>
                <a:spcPts val="800"/>
              </a:spcBef>
              <a:buSzTx/>
              <a:buNone/>
              <a:defRPr sz="2490" i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</a:t>
            </a:r>
            <a:r>
              <a:rPr i="0">
                <a:solidFill>
                  <a:srgbClr val="0033CC"/>
                </a:solidFill>
              </a:rPr>
              <a:t>d::L </a:t>
            </a:r>
            <a:r>
              <a:rPr i="0">
                <a:solidFill>
                  <a:srgbClr val="0033CC"/>
                </a:solidFill>
                <a:latin typeface="黑体"/>
                <a:ea typeface="黑体"/>
                <a:cs typeface="黑体"/>
                <a:sym typeface="黑体"/>
              </a:rPr>
              <a:t>和 </a:t>
            </a:r>
            <a:r>
              <a:rPr i="0">
                <a:solidFill>
                  <a:srgbClr val="7030A0"/>
                </a:solidFill>
              </a:rPr>
              <a:t>[2,4]		</a:t>
            </a:r>
            <a:r>
              <a:rPr i="0">
                <a:solidFill>
                  <a:srgbClr val="0033CC"/>
                </a:solidFill>
              </a:rPr>
              <a:t>	d::L </a:t>
            </a:r>
            <a:r>
              <a:rPr i="0">
                <a:solidFill>
                  <a:srgbClr val="0033CC"/>
                </a:solidFill>
                <a:latin typeface="黑体"/>
                <a:ea typeface="黑体"/>
                <a:cs typeface="黑体"/>
                <a:sym typeface="黑体"/>
              </a:rPr>
              <a:t>和 </a:t>
            </a:r>
            <a:r>
              <a:rPr i="0">
                <a:solidFill>
                  <a:srgbClr val="7030A0"/>
                </a:solidFill>
              </a:rPr>
              <a:t>[ ] </a:t>
            </a:r>
            <a:endParaRPr>
              <a:solidFill>
                <a:srgbClr val="7030A0"/>
              </a:solidFill>
            </a:endParaRPr>
          </a:p>
          <a:p>
            <a:pPr marL="203200" indent="-203200" defTabSz="813435">
              <a:spcBef>
                <a:spcPts val="800"/>
              </a:spcBef>
              <a:buSzTx/>
              <a:buNone/>
              <a:defRPr sz="2490" i="1">
                <a:solidFill>
                  <a:srgbClr val="7030A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</a:t>
            </a:r>
            <a:r>
              <a:rPr i="0">
                <a:solidFill>
                  <a:srgbClr val="000000"/>
                </a:solidFill>
              </a:rPr>
              <a:t> </a:t>
            </a:r>
            <a:r>
              <a:rPr i="0">
                <a:solidFill>
                  <a:srgbClr val="0033CC"/>
                </a:solidFill>
              </a:rPr>
              <a:t>42</a:t>
            </a:r>
            <a:r>
              <a:rPr i="0">
                <a:solidFill>
                  <a:srgbClr val="000000"/>
                </a:solidFill>
              </a:rPr>
              <a:t> </a:t>
            </a:r>
            <a:r>
              <a:rPr i="0">
                <a:solidFill>
                  <a:srgbClr val="000000"/>
                </a:solidFill>
                <a:latin typeface="黑体"/>
                <a:ea typeface="黑体"/>
                <a:cs typeface="黑体"/>
                <a:sym typeface="黑体"/>
              </a:rPr>
              <a:t>和</a:t>
            </a:r>
            <a:r>
              <a:rPr i="0">
                <a:solidFill>
                  <a:srgbClr val="000000"/>
                </a:solidFill>
              </a:rPr>
              <a:t> </a:t>
            </a:r>
            <a:r>
              <a:rPr i="0"/>
              <a:t>42</a:t>
            </a:r>
            <a:r>
              <a:rPr i="0">
                <a:solidFill>
                  <a:srgbClr val="000000"/>
                </a:solidFill>
              </a:rPr>
              <a:t> (value)		 </a:t>
            </a:r>
            <a:r>
              <a:rPr i="0">
                <a:solidFill>
                  <a:srgbClr val="0033CC"/>
                </a:solidFill>
              </a:rPr>
              <a:t>42</a:t>
            </a:r>
            <a:r>
              <a:rPr i="0">
                <a:solidFill>
                  <a:srgbClr val="000000"/>
                </a:solidFill>
              </a:rPr>
              <a:t> </a:t>
            </a:r>
            <a:r>
              <a:rPr i="0">
                <a:solidFill>
                  <a:srgbClr val="000000"/>
                </a:solidFill>
                <a:latin typeface="黑体"/>
                <a:ea typeface="黑体"/>
                <a:cs typeface="黑体"/>
                <a:sym typeface="黑体"/>
              </a:rPr>
              <a:t>和</a:t>
            </a:r>
            <a:r>
              <a:rPr i="0">
                <a:solidFill>
                  <a:srgbClr val="000000"/>
                </a:solidFill>
              </a:rPr>
              <a:t> </a:t>
            </a:r>
            <a:r>
              <a:rPr i="0"/>
              <a:t>0</a:t>
            </a:r>
            <a:r>
              <a:rPr i="0">
                <a:solidFill>
                  <a:srgbClr val="000000"/>
                </a:solidFill>
              </a:rPr>
              <a:t> (value)</a:t>
            </a:r>
          </a:p>
          <a:p>
            <a:pPr marL="203200" indent="-203200" defTabSz="813435">
              <a:spcBef>
                <a:spcPts val="800"/>
              </a:spcBef>
              <a:buSzTx/>
              <a:buNone/>
              <a:defRPr sz="249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变量</a:t>
            </a:r>
            <a:r>
              <a:rPr>
                <a:solidFill>
                  <a:srgbClr val="0033CC"/>
                </a:solidFill>
              </a:rPr>
              <a:t>x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和 任意值 </a:t>
            </a:r>
            <a:r>
              <a:rPr>
                <a:solidFill>
                  <a:srgbClr val="7030A0"/>
                </a:solidFill>
              </a:rPr>
              <a:t>v</a:t>
            </a:r>
            <a:r>
              <a:t>		 </a:t>
            </a:r>
            <a:r>
              <a:rPr>
                <a:solidFill>
                  <a:srgbClr val="0033CC"/>
                </a:solidFill>
              </a:rPr>
              <a:t>_</a:t>
            </a:r>
            <a:r>
              <a:t>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和 任意值</a:t>
            </a:r>
            <a:r>
              <a:rPr>
                <a:solidFill>
                  <a:srgbClr val="7030A0"/>
                </a:solidFill>
              </a:rPr>
              <a:t>v</a:t>
            </a:r>
          </a:p>
          <a:p>
            <a:pPr marL="203200" indent="-203200" defTabSz="813435">
              <a:spcBef>
                <a:spcPts val="800"/>
              </a:spcBef>
              <a:buSzTx/>
              <a:buNone/>
              <a:defRPr sz="2490">
                <a:solidFill>
                  <a:srgbClr val="7030A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33CC"/>
                </a:solidFill>
              </a:rPr>
              <a:t>p1::p2 </a:t>
            </a:r>
            <a:r>
              <a:rPr>
                <a:solidFill>
                  <a:srgbClr val="000000"/>
                </a:solidFill>
                <a:latin typeface="黑体"/>
                <a:ea typeface="黑体"/>
                <a:cs typeface="黑体"/>
                <a:sym typeface="黑体"/>
              </a:rPr>
              <a:t>和 </a:t>
            </a:r>
            <a:r>
              <a:t>[ ]		</a:t>
            </a:r>
            <a:r>
              <a:rPr>
                <a:solidFill>
                  <a:srgbClr val="0033CC"/>
                </a:solidFill>
              </a:rPr>
              <a:t>p1::p2 </a:t>
            </a:r>
            <a:r>
              <a:rPr>
                <a:solidFill>
                  <a:srgbClr val="000000"/>
                </a:solidFill>
                <a:latin typeface="黑体"/>
                <a:ea typeface="黑体"/>
                <a:cs typeface="黑体"/>
                <a:sym typeface="黑体"/>
              </a:rPr>
              <a:t>和 </a:t>
            </a:r>
            <a:r>
              <a:t>v1::v2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6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 fill="hold"/>
                                        <p:tgtEl>
                                          <p:spTgt spid="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 fill="hold"/>
                                        <p:tgtEl>
                                          <p:spTgt spid="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 fill="hold"/>
                                        <p:tgtEl>
                                          <p:spTgt spid="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1" build="p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D75759F-3947-8846-B6E7-9B37458C4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" t="2329" r="875" b="2222"/>
          <a:stretch/>
        </p:blipFill>
        <p:spPr>
          <a:xfrm>
            <a:off x="1683657" y="159657"/>
            <a:ext cx="8577943" cy="6429829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2190388-119D-674A-A7FF-BDA175DC45C2}"/>
              </a:ext>
            </a:extLst>
          </p:cNvPr>
          <p:cNvSpPr/>
          <p:nvPr/>
        </p:nvSpPr>
        <p:spPr>
          <a:xfrm>
            <a:off x="6981371" y="2946400"/>
            <a:ext cx="1132115" cy="482600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1660474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用归纳法证明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Ins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函数的正确性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863" y="2703513"/>
            <a:ext cx="11085512" cy="35242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7030A0"/>
                </a:solidFill>
                <a:latin typeface="黑体" charset="0"/>
                <a:ea typeface="黑体" charset="0"/>
                <a:cs typeface="Arial" panose="020B0604020202090204" pitchFamily="34" charset="0"/>
              </a:rPr>
              <a:t>根据</a:t>
            </a:r>
            <a:r>
              <a:rPr lang="en-US" altLang="zh-CN" sz="3200" b="1" dirty="0">
                <a:solidFill>
                  <a:srgbClr val="7030A0"/>
                </a:solidFill>
                <a:latin typeface="黑体" charset="0"/>
                <a:ea typeface="黑体" charset="0"/>
                <a:cs typeface="Arial" panose="020B0604020202090204" pitchFamily="34" charset="0"/>
              </a:rPr>
              <a:t>L</a:t>
            </a:r>
            <a:r>
              <a:rPr lang="zh-CN" altLang="en-US" sz="3200" b="1" dirty="0">
                <a:solidFill>
                  <a:srgbClr val="7030A0"/>
                </a:solidFill>
                <a:latin typeface="黑体" charset="0"/>
                <a:ea typeface="黑体" charset="0"/>
                <a:cs typeface="Arial" panose="020B0604020202090204" pitchFamily="34" charset="0"/>
              </a:rPr>
              <a:t>的长度进行归纳证明</a:t>
            </a:r>
            <a:endParaRPr lang="en-US" altLang="zh-CN" sz="3200" b="1" dirty="0">
              <a:solidFill>
                <a:srgbClr val="7030A0"/>
              </a:solidFill>
              <a:latin typeface="黑体" charset="0"/>
              <a:ea typeface="黑体" charset="0"/>
              <a:cs typeface="Arial" panose="020B0604020202090204" pitchFamily="34" charset="0"/>
            </a:endParaRPr>
          </a:p>
          <a:p>
            <a:pPr marL="971550" lvl="1" indent="-514350">
              <a:lnSpc>
                <a:spcPct val="150000"/>
              </a:lnSpc>
              <a:buFont typeface="Calibri Light" panose="020F0302020204030204" pitchFamily="34" charset="0"/>
              <a:buAutoNum type="arabicPeriod"/>
            </a:pPr>
            <a:r>
              <a:rPr lang="en-US" altLang="zh-CN" sz="2800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L</a:t>
            </a:r>
            <a:r>
              <a:rPr lang="zh-CN" altLang="en-US" sz="2800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长度为</a:t>
            </a:r>
            <a:r>
              <a:rPr lang="en-US" altLang="zh-CN" sz="2800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0</a:t>
            </a:r>
            <a:r>
              <a:rPr lang="zh-CN" altLang="en-US" sz="2800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时，证明</a:t>
            </a:r>
            <a:r>
              <a:rPr lang="en-US" altLang="zh-CN" sz="2800" dirty="0"/>
              <a:t>ins(x, [ ]) </a:t>
            </a:r>
            <a:r>
              <a:rPr lang="zh-CN" altLang="en-US" sz="2800" dirty="0"/>
              <a:t>为</a:t>
            </a:r>
            <a:r>
              <a:rPr lang="zh-CN" altLang="en-US" sz="2800" dirty="0">
                <a:latin typeface="Arial" panose="020B0604020202090204" pitchFamily="34" charset="0"/>
                <a:ea typeface="黑体" charset="0"/>
              </a:rPr>
              <a:t>有序表</a:t>
            </a:r>
            <a:r>
              <a:rPr lang="en-US" altLang="zh-CN" sz="2800" dirty="0">
                <a:latin typeface="Arial" panose="020B0604020202090204" pitchFamily="34" charset="0"/>
                <a:ea typeface="黑体" charset="0"/>
              </a:rPr>
              <a:t>.</a:t>
            </a:r>
          </a:p>
          <a:p>
            <a:pPr marL="971550" lvl="1" indent="-514350">
              <a:buFont typeface="Calibri Light" panose="020F0302020204030204" pitchFamily="34" charset="0"/>
              <a:buAutoNum type="arabicPeriod"/>
            </a:pPr>
            <a:r>
              <a:rPr lang="zh-CN" altLang="en-US" sz="2800" dirty="0">
                <a:latin typeface="Arial" panose="020B0604020202090204" pitchFamily="34" charset="0"/>
                <a:ea typeface="黑体" charset="0"/>
              </a:rPr>
              <a:t>假设对所有长度小于等于</a:t>
            </a:r>
            <a:r>
              <a:rPr lang="en-US" altLang="zh-CN" sz="2800" dirty="0">
                <a:latin typeface="Arial" panose="020B0604020202090204" pitchFamily="34" charset="0"/>
                <a:ea typeface="黑体" charset="0"/>
              </a:rPr>
              <a:t>k</a:t>
            </a:r>
            <a:r>
              <a:rPr lang="zh-CN" altLang="en-US" sz="2800" dirty="0">
                <a:latin typeface="Arial" panose="020B0604020202090204" pitchFamily="34" charset="0"/>
                <a:ea typeface="黑体" charset="0"/>
              </a:rPr>
              <a:t>的有序表</a:t>
            </a:r>
            <a:r>
              <a:rPr lang="en-US" altLang="zh-CN" sz="2800" dirty="0">
                <a:latin typeface="Arial" panose="020B0604020202090204" pitchFamily="34" charset="0"/>
                <a:ea typeface="黑体" charset="0"/>
              </a:rPr>
              <a:t>A</a:t>
            </a:r>
            <a:r>
              <a:rPr lang="zh-CN" altLang="en-US" sz="2800" dirty="0">
                <a:latin typeface="Arial" panose="020B0604020202090204" pitchFamily="34" charset="0"/>
                <a:ea typeface="黑体" charset="0"/>
              </a:rPr>
              <a:t>，</a:t>
            </a:r>
            <a:r>
              <a:rPr lang="en-US" altLang="zh-CN" sz="2800" dirty="0"/>
              <a:t>ins(x, A) </a:t>
            </a:r>
            <a:r>
              <a:rPr lang="zh-CN" altLang="en-US" sz="2800" dirty="0">
                <a:latin typeface="Arial" panose="020B0604020202090204" pitchFamily="34" charset="0"/>
                <a:ea typeface="黑体" charset="0"/>
              </a:rPr>
              <a:t>为</a:t>
            </a:r>
            <a:r>
              <a:rPr lang="en-US" altLang="zh-CN" sz="2800" dirty="0"/>
              <a:t> x::A</a:t>
            </a:r>
            <a:r>
              <a:rPr lang="zh-CN" altLang="en-US" sz="2800" dirty="0">
                <a:latin typeface="Arial" panose="020B0604020202090204" pitchFamily="34" charset="0"/>
                <a:ea typeface="黑体" charset="0"/>
              </a:rPr>
              <a:t>的有序表</a:t>
            </a:r>
            <a:r>
              <a:rPr lang="en-US" altLang="zh-CN" sz="2800" dirty="0"/>
              <a:t>.</a:t>
            </a:r>
            <a:endParaRPr lang="en-US" altLang="zh-CN" sz="3200" dirty="0"/>
          </a:p>
          <a:p>
            <a:pPr marL="971550" lvl="1" indent="-514350">
              <a:buFont typeface="Arial" panose="020B0604020202090204" pitchFamily="34" charset="0"/>
              <a:buNone/>
            </a:pPr>
            <a:r>
              <a:rPr lang="en-US" altLang="zh-CN" sz="3200" dirty="0">
                <a:latin typeface="Arial" panose="020B0604020202090204" pitchFamily="34" charset="0"/>
                <a:ea typeface="黑体" charset="0"/>
              </a:rPr>
              <a:t>	</a:t>
            </a:r>
            <a:r>
              <a:rPr lang="zh-CN" altLang="en-US" sz="2800" dirty="0">
                <a:latin typeface="Arial" panose="020B0604020202090204" pitchFamily="34" charset="0"/>
                <a:ea typeface="黑体" charset="0"/>
              </a:rPr>
              <a:t>证明：</a:t>
            </a:r>
            <a:r>
              <a:rPr lang="en-US" altLang="zh-CN" sz="2800" dirty="0"/>
              <a:t>ins(x, L) </a:t>
            </a:r>
            <a:r>
              <a:rPr lang="zh-CN" altLang="en-US" sz="2800" dirty="0">
                <a:latin typeface="Arial" panose="020B0604020202090204" pitchFamily="34" charset="0"/>
                <a:ea typeface="黑体" charset="0"/>
              </a:rPr>
              <a:t>为</a:t>
            </a:r>
            <a:r>
              <a:rPr lang="en-US" altLang="zh-CN" sz="2800" dirty="0"/>
              <a:t>x::L</a:t>
            </a:r>
            <a:r>
              <a:rPr lang="zh-CN" altLang="en-US" sz="2800" dirty="0">
                <a:latin typeface="Arial" panose="020B0604020202090204" pitchFamily="34" charset="0"/>
                <a:ea typeface="黑体" charset="0"/>
              </a:rPr>
              <a:t>的有序表</a:t>
            </a:r>
            <a:r>
              <a:rPr lang="en-US" altLang="zh-CN" sz="2800" dirty="0">
                <a:latin typeface="Arial" panose="020B0604020202090204" pitchFamily="34" charset="0"/>
                <a:ea typeface="黑体" charset="0"/>
              </a:rPr>
              <a:t>,</a:t>
            </a:r>
            <a:r>
              <a:rPr lang="zh-CN" altLang="en-US" sz="2800" dirty="0">
                <a:latin typeface="Arial" panose="020B0604020202090204" pitchFamily="34" charset="0"/>
                <a:ea typeface="黑体" charset="0"/>
              </a:rPr>
              <a:t>其中</a:t>
            </a:r>
            <a:r>
              <a:rPr lang="en-US" altLang="zh-CN" sz="2800" dirty="0">
                <a:latin typeface="Arial" panose="020B0604020202090204" pitchFamily="34" charset="0"/>
                <a:ea typeface="黑体" charset="0"/>
              </a:rPr>
              <a:t>L</a:t>
            </a:r>
            <a:r>
              <a:rPr lang="zh-CN" altLang="en-US" sz="2800" dirty="0">
                <a:latin typeface="Arial" panose="020B0604020202090204" pitchFamily="34" charset="0"/>
                <a:ea typeface="黑体" charset="0"/>
              </a:rPr>
              <a:t>的长度为</a:t>
            </a:r>
            <a:r>
              <a:rPr lang="en-US" altLang="zh-CN" sz="2800" dirty="0">
                <a:latin typeface="Arial" panose="020B0604020202090204" pitchFamily="34" charset="0"/>
                <a:ea typeface="黑体" charset="0"/>
              </a:rPr>
              <a:t>k+1</a:t>
            </a:r>
            <a:r>
              <a:rPr lang="zh-CN" altLang="en-US" sz="2800" dirty="0">
                <a:latin typeface="Arial" panose="020B0604020202090204" pitchFamily="34" charset="0"/>
                <a:ea typeface="黑体" charset="0"/>
              </a:rPr>
              <a:t>且为有序表</a:t>
            </a:r>
          </a:p>
        </p:txBody>
      </p:sp>
      <p:sp>
        <p:nvSpPr>
          <p:cNvPr id="15364" name="矩形 1"/>
          <p:cNvSpPr>
            <a:spLocks noChangeArrowheads="1"/>
          </p:cNvSpPr>
          <p:nvPr/>
        </p:nvSpPr>
        <p:spPr bwMode="auto">
          <a:xfrm>
            <a:off x="490538" y="1420813"/>
            <a:ext cx="52308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33CC"/>
                </a:solidFill>
                <a:latin typeface="Arial" panose="020B0604020202090204" pitchFamily="34" charset="0"/>
              </a:rPr>
              <a:t>fun </a:t>
            </a:r>
            <a:r>
              <a:rPr lang="en-US" altLang="zh-CN" sz="1800">
                <a:solidFill>
                  <a:srgbClr val="0033CC"/>
                </a:solidFill>
                <a:latin typeface="Arial" panose="020B0604020202090204" pitchFamily="34" charset="0"/>
              </a:rPr>
              <a:t>ins (x, [ ]) = [x]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0033CC"/>
                </a:solidFill>
                <a:latin typeface="Arial" panose="020B0604020202090204" pitchFamily="34" charset="0"/>
              </a:rPr>
              <a:t>    | ins (x, y::L) = </a:t>
            </a:r>
            <a:r>
              <a:rPr lang="en-US" altLang="zh-CN" sz="1800" b="1">
                <a:solidFill>
                  <a:srgbClr val="0033CC"/>
                </a:solidFill>
                <a:latin typeface="Arial" panose="020B0604020202090204" pitchFamily="34" charset="0"/>
              </a:rPr>
              <a:t>case </a:t>
            </a:r>
            <a:r>
              <a:rPr lang="en-US" altLang="zh-CN" sz="1800">
                <a:solidFill>
                  <a:srgbClr val="0033CC"/>
                </a:solidFill>
                <a:latin typeface="Arial" panose="020B0604020202090204" pitchFamily="34" charset="0"/>
              </a:rPr>
              <a:t>compare(x, y) </a:t>
            </a:r>
            <a:r>
              <a:rPr lang="en-US" altLang="zh-CN" sz="1800" b="1">
                <a:solidFill>
                  <a:srgbClr val="0033CC"/>
                </a:solidFill>
                <a:latin typeface="Arial" panose="020B0604020202090204" pitchFamily="34" charset="0"/>
              </a:rPr>
              <a:t>of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0033CC"/>
                </a:solidFill>
                <a:latin typeface="Arial" panose="020B0604020202090204" pitchFamily="34" charset="0"/>
              </a:rPr>
              <a:t>		       GREATER =&gt; y::ins(x, L)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0033CC"/>
                </a:solidFill>
                <a:latin typeface="Arial" panose="020B0604020202090204" pitchFamily="34" charset="0"/>
              </a:rPr>
              <a:t>		    |        _ 	  =&gt; x::y::L</a:t>
            </a:r>
            <a:endParaRPr lang="en-US" altLang="zh-CN" sz="1800">
              <a:solidFill>
                <a:srgbClr val="0033CC"/>
              </a:solidFill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5878286" y="1609725"/>
            <a:ext cx="6023428" cy="1068388"/>
          </a:xfrm>
          <a:prstGeom prst="roundRect">
            <a:avLst/>
          </a:prstGeom>
          <a:solidFill>
            <a:srgbClr val="DEEB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For all sorted integer lists L,</a:t>
            </a:r>
          </a:p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    ins(x, L) = a sorted permutation of x::L.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插入排序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——</a:t>
            </a:r>
            <a:r>
              <a:rPr lang="en-US" altLang="zh-CN" dirty="0" err="1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isort</a:t>
            </a:r>
            <a:endParaRPr lang="zh-CN" altLang="en-US" dirty="0">
              <a:cs typeface="Arial" panose="020B060402020209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52500" y="1536700"/>
            <a:ext cx="8948738" cy="30162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200" dirty="0" err="1">
                <a:latin typeface="+mn-lt"/>
                <a:ea typeface="宋体" panose="02010600030101010101" pitchFamily="2" charset="-122"/>
              </a:rPr>
              <a:t>isort</a:t>
            </a: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 : </a:t>
            </a:r>
            <a:r>
              <a:rPr lang="en-US" altLang="zh-CN" sz="3200" dirty="0" err="1">
                <a:latin typeface="+mn-lt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 list -&gt; </a:t>
            </a:r>
            <a:r>
              <a:rPr lang="en-US" altLang="zh-CN" sz="3200" dirty="0" err="1">
                <a:latin typeface="+mn-lt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 list</a:t>
            </a:r>
          </a:p>
          <a:p>
            <a:pPr>
              <a:defRPr/>
            </a:pPr>
            <a:endParaRPr lang="en-US" altLang="zh-CN" sz="1200" dirty="0"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(* REQUIRES true 					*)</a:t>
            </a:r>
          </a:p>
          <a:p>
            <a:pPr>
              <a:defRPr/>
            </a:pP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(* ENSURES isort(L) = a sorted perm of L 	*)</a:t>
            </a:r>
          </a:p>
          <a:p>
            <a:pPr>
              <a:defRPr/>
            </a:pPr>
            <a:endParaRPr lang="pt-BR" altLang="zh-CN" sz="1200" dirty="0">
              <a:solidFill>
                <a:srgbClr val="0433FF"/>
              </a:solidFill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3200" b="1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fun 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isort [ ] = [ ]</a:t>
            </a:r>
          </a:p>
          <a:p>
            <a:pPr>
              <a:defRPr/>
            </a:pP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  |   isort (x::L) = ins (x, isort L)</a:t>
            </a:r>
            <a:endParaRPr lang="pt-BR" altLang="zh-CN" sz="32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06413" y="4859338"/>
            <a:ext cx="5894387" cy="1068387"/>
          </a:xfrm>
          <a:prstGeom prst="roundRect">
            <a:avLst/>
          </a:prstGeom>
          <a:solidFill>
            <a:srgbClr val="DEEB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For all integer lists L,</a:t>
            </a:r>
          </a:p>
          <a:p>
            <a:pPr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isort L = a sorted permutation of L.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id="{63445460-9BAF-2541-A07D-092312CDD8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6726" y="246697"/>
            <a:ext cx="5334635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Arial" panose="020B0604020202090204" pitchFamily="34" charset="0"/>
              </a:rPr>
              <a:t>fun </a:t>
            </a:r>
            <a:r>
              <a:rPr lang="en-US" altLang="zh-CN" sz="1800" dirty="0">
                <a:solidFill>
                  <a:srgbClr val="FF0000"/>
                </a:solidFill>
                <a:latin typeface="Arial" panose="020B0604020202090204" pitchFamily="34" charset="0"/>
              </a:rPr>
              <a:t>ins (x, [ ]) = [x]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  <a:latin typeface="Arial" panose="020B0604020202090204" pitchFamily="34" charset="0"/>
              </a:rPr>
              <a:t>    | ins (x, y::L) = </a:t>
            </a:r>
            <a:r>
              <a:rPr lang="en-US" altLang="zh-CN" sz="1800" b="1" dirty="0">
                <a:solidFill>
                  <a:srgbClr val="FF0000"/>
                </a:solidFill>
                <a:latin typeface="Arial" panose="020B0604020202090204" pitchFamily="34" charset="0"/>
              </a:rPr>
              <a:t>case </a:t>
            </a:r>
            <a:r>
              <a:rPr lang="en-US" altLang="zh-CN" sz="1800" dirty="0">
                <a:solidFill>
                  <a:srgbClr val="FF0000"/>
                </a:solidFill>
                <a:latin typeface="Arial" panose="020B0604020202090204" pitchFamily="34" charset="0"/>
              </a:rPr>
              <a:t>compare(x, y) </a:t>
            </a:r>
            <a:r>
              <a:rPr lang="en-US" altLang="zh-CN" sz="1800" b="1" dirty="0">
                <a:solidFill>
                  <a:srgbClr val="FF0000"/>
                </a:solidFill>
                <a:latin typeface="Arial" panose="020B0604020202090204" pitchFamily="34" charset="0"/>
              </a:rPr>
              <a:t>of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  <a:latin typeface="Arial" panose="020B0604020202090204" pitchFamily="34" charset="0"/>
              </a:rPr>
              <a:t>		       GREATER =&gt; y::ins(x, L)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  <a:latin typeface="Arial" panose="020B0604020202090204" pitchFamily="34" charset="0"/>
              </a:rPr>
              <a:t>		    |        _ 	  =&gt; x::y::L</a:t>
            </a:r>
            <a:endParaRPr lang="en-US" altLang="zh-CN" sz="1800" dirty="0">
              <a:solidFill>
                <a:srgbClr val="FF0000"/>
              </a:solidFill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ldLvl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插入排序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——</a:t>
            </a:r>
            <a:r>
              <a:rPr lang="en-US" altLang="zh-CN" dirty="0" err="1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isort</a:t>
            </a:r>
            <a:endParaRPr lang="zh-CN" altLang="en-US" dirty="0">
              <a:cs typeface="Arial" panose="020B060402020209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52500" y="1536700"/>
            <a:ext cx="8948738" cy="30162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200" dirty="0" err="1">
                <a:latin typeface="+mn-lt"/>
                <a:ea typeface="宋体" panose="02010600030101010101" pitchFamily="2" charset="-122"/>
              </a:rPr>
              <a:t>isort</a:t>
            </a: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 : </a:t>
            </a:r>
            <a:r>
              <a:rPr lang="en-US" altLang="zh-CN" sz="3200" dirty="0" err="1">
                <a:latin typeface="+mn-lt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 list -&gt; </a:t>
            </a:r>
            <a:r>
              <a:rPr lang="en-US" altLang="zh-CN" sz="3200" dirty="0" err="1">
                <a:latin typeface="+mn-lt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 list</a:t>
            </a:r>
          </a:p>
          <a:p>
            <a:pPr>
              <a:defRPr/>
            </a:pPr>
            <a:endParaRPr lang="en-US" altLang="zh-CN" sz="1200" dirty="0"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(* REQUIRES true 					*)</a:t>
            </a:r>
          </a:p>
          <a:p>
            <a:pPr>
              <a:defRPr/>
            </a:pP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(* ENSURES isort(L) = a sorted perm of L 	*)</a:t>
            </a:r>
          </a:p>
          <a:p>
            <a:pPr>
              <a:defRPr/>
            </a:pPr>
            <a:endParaRPr lang="pt-BR" altLang="zh-CN" sz="1200" dirty="0">
              <a:solidFill>
                <a:srgbClr val="0433FF"/>
              </a:solidFill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3200" b="1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fun 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isort [ ] = [ ]</a:t>
            </a:r>
          </a:p>
          <a:p>
            <a:pPr>
              <a:defRPr/>
            </a:pP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  |   isort (x::L) = ins (x, isort L)</a:t>
            </a:r>
            <a:endParaRPr lang="pt-BR" altLang="zh-CN" sz="32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1061884" y="5138738"/>
            <a:ext cx="451277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[5,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4,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3,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2,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1]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怎么排的？</a:t>
            </a:r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DCB82AD1-4C8F-F745-8649-EA1ACA982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5755" y="337820"/>
            <a:ext cx="5334635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Arial" panose="020B0604020202090204" pitchFamily="34" charset="0"/>
              </a:rPr>
              <a:t>fun </a:t>
            </a:r>
            <a:r>
              <a:rPr lang="en-US" altLang="zh-CN" sz="1800" dirty="0">
                <a:solidFill>
                  <a:srgbClr val="FF0000"/>
                </a:solidFill>
                <a:latin typeface="Arial" panose="020B0604020202090204" pitchFamily="34" charset="0"/>
              </a:rPr>
              <a:t>ins (x, [ ]) = [x]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  <a:latin typeface="Arial" panose="020B0604020202090204" pitchFamily="34" charset="0"/>
              </a:rPr>
              <a:t>    | ins (x, y::L) = </a:t>
            </a:r>
            <a:r>
              <a:rPr lang="en-US" altLang="zh-CN" sz="1800" b="1" dirty="0">
                <a:solidFill>
                  <a:srgbClr val="FF0000"/>
                </a:solidFill>
                <a:latin typeface="Arial" panose="020B0604020202090204" pitchFamily="34" charset="0"/>
              </a:rPr>
              <a:t>case </a:t>
            </a:r>
            <a:r>
              <a:rPr lang="en-US" altLang="zh-CN" sz="1800" dirty="0">
                <a:solidFill>
                  <a:srgbClr val="FF0000"/>
                </a:solidFill>
                <a:latin typeface="Arial" panose="020B0604020202090204" pitchFamily="34" charset="0"/>
              </a:rPr>
              <a:t>compare(x, y) </a:t>
            </a:r>
            <a:r>
              <a:rPr lang="en-US" altLang="zh-CN" sz="1800" b="1" dirty="0">
                <a:solidFill>
                  <a:srgbClr val="FF0000"/>
                </a:solidFill>
                <a:latin typeface="Arial" panose="020B0604020202090204" pitchFamily="34" charset="0"/>
              </a:rPr>
              <a:t>of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  <a:latin typeface="Arial" panose="020B0604020202090204" pitchFamily="34" charset="0"/>
              </a:rPr>
              <a:t>		       GREATER =&gt; y::ins(x, L)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  <a:latin typeface="Arial" panose="020B0604020202090204" pitchFamily="34" charset="0"/>
              </a:rPr>
              <a:t>		    |        _ 	  =&gt; x::y::L</a:t>
            </a:r>
            <a:endParaRPr lang="en-US" altLang="zh-CN" sz="1800" dirty="0">
              <a:solidFill>
                <a:srgbClr val="FF0000"/>
              </a:solidFill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插入排序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——</a:t>
            </a:r>
            <a:r>
              <a:rPr lang="en-US" altLang="zh-CN" dirty="0" err="1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isort</a:t>
            </a:r>
            <a:endParaRPr lang="zh-CN" altLang="en-US" dirty="0">
              <a:cs typeface="Arial" panose="020B060402020209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52500" y="1536700"/>
            <a:ext cx="8948738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200" dirty="0" err="1">
                <a:latin typeface="+mn-lt"/>
                <a:ea typeface="宋体" panose="02010600030101010101" pitchFamily="2" charset="-122"/>
              </a:rPr>
              <a:t>isort</a:t>
            </a: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 : </a:t>
            </a:r>
            <a:r>
              <a:rPr lang="en-US" altLang="zh-CN" sz="3200" dirty="0" err="1">
                <a:latin typeface="+mn-lt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 list -&gt; </a:t>
            </a:r>
            <a:r>
              <a:rPr lang="en-US" altLang="zh-CN" sz="3200" dirty="0" err="1">
                <a:latin typeface="+mn-lt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 list</a:t>
            </a:r>
            <a:endParaRPr lang="pt-BR" altLang="zh-CN" sz="1200" dirty="0">
              <a:solidFill>
                <a:srgbClr val="0433FF"/>
              </a:solidFill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3200" b="1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fun 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isort [ ] = [ ]</a:t>
            </a:r>
          </a:p>
          <a:p>
            <a:pPr>
              <a:defRPr/>
            </a:pP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  |   isort (x::L) = ins (x, isort L)</a:t>
            </a:r>
            <a:endParaRPr lang="pt-BR" altLang="zh-CN" sz="32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7331260" y="5518338"/>
            <a:ext cx="451277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[5,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4,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3,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2,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1]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怎么排的？</a:t>
            </a:r>
          </a:p>
        </p:txBody>
      </p:sp>
      <p:sp>
        <p:nvSpPr>
          <p:cNvPr id="6" name="矩形 5"/>
          <p:cNvSpPr/>
          <p:nvPr/>
        </p:nvSpPr>
        <p:spPr>
          <a:xfrm>
            <a:off x="1218507" y="3322810"/>
            <a:ext cx="8948738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de-DE" altLang="zh-CN" sz="2800" dirty="0" err="1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isort</a:t>
            </a: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(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5</a:t>
            </a: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::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[4,</a:t>
            </a:r>
            <a:r>
              <a:rPr lang="zh-CN" altLang="en-US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…,</a:t>
            </a:r>
            <a:r>
              <a:rPr lang="zh-CN" altLang="en-US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1]</a:t>
            </a: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) </a:t>
            </a:r>
            <a:endParaRPr lang="zh-CN" altLang="en-US" sz="28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= ins (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5</a:t>
            </a: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, </a:t>
            </a:r>
            <a:r>
              <a:rPr lang="de-DE" altLang="zh-CN" sz="2800" dirty="0" err="1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isort</a:t>
            </a: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[4,</a:t>
            </a:r>
            <a:r>
              <a:rPr lang="zh-CN" altLang="en-US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…,</a:t>
            </a:r>
            <a:r>
              <a:rPr lang="zh-CN" altLang="en-US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1]</a:t>
            </a: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)</a:t>
            </a:r>
            <a:endParaRPr lang="zh-CN" altLang="en-US" sz="28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= ins (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5</a:t>
            </a: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,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ins(4,</a:t>
            </a:r>
            <a:r>
              <a:rPr lang="zh-CN" altLang="en-US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de-DE" altLang="zh-CN" sz="2800" dirty="0" err="1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isort</a:t>
            </a: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[3,</a:t>
            </a:r>
            <a:r>
              <a:rPr lang="zh-CN" altLang="en-US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2,</a:t>
            </a:r>
            <a:r>
              <a:rPr lang="zh-CN" altLang="en-US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1]</a:t>
            </a: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)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)</a:t>
            </a:r>
            <a:endParaRPr lang="zh-CN" altLang="en-US" sz="28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= ins (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5</a:t>
            </a: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,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ins(4,</a:t>
            </a:r>
            <a:r>
              <a:rPr lang="zh-CN" altLang="en-US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ins(3,</a:t>
            </a:r>
            <a:r>
              <a:rPr lang="zh-CN" altLang="en-US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de-DE" altLang="zh-CN" sz="2800" dirty="0" err="1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isort</a:t>
            </a: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[2,</a:t>
            </a:r>
            <a:r>
              <a:rPr lang="zh-CN" altLang="en-US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1]</a:t>
            </a: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)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)</a:t>
            </a:r>
            <a:endParaRPr lang="zh-CN" altLang="en-US" sz="28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= ins (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5</a:t>
            </a: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,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ins(4,</a:t>
            </a:r>
            <a:r>
              <a:rPr lang="zh-CN" altLang="en-US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ins(3, ins(2,</a:t>
            </a:r>
            <a:r>
              <a:rPr lang="zh-CN" altLang="en-US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isort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[1]</a:t>
            </a: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)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))</a:t>
            </a:r>
            <a:endParaRPr lang="zh-CN" altLang="en-US" sz="28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= ins (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5</a:t>
            </a: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,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ins(4,</a:t>
            </a:r>
            <a:r>
              <a:rPr lang="zh-CN" altLang="en-US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ins(3, ins(2,</a:t>
            </a:r>
            <a:r>
              <a:rPr lang="zh-CN" altLang="en-US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[1]</a:t>
            </a: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)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))</a:t>
            </a:r>
            <a:endParaRPr lang="zh-CN" altLang="en-US" sz="28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=</a:t>
            </a:r>
            <a:r>
              <a:rPr lang="zh-CN" altLang="en-US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…</a:t>
            </a:r>
            <a:endParaRPr lang="zh-CN" altLang="en-US" sz="28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endParaRPr lang="pt-BR" altLang="zh-CN" sz="28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15364" name="矩形 1"/>
          <p:cNvSpPr>
            <a:spLocks noChangeArrowheads="1"/>
          </p:cNvSpPr>
          <p:nvPr/>
        </p:nvSpPr>
        <p:spPr bwMode="auto">
          <a:xfrm>
            <a:off x="6675755" y="337820"/>
            <a:ext cx="5334635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Arial" panose="020B0604020202090204" pitchFamily="34" charset="0"/>
              </a:rPr>
              <a:t>fun </a:t>
            </a:r>
            <a:r>
              <a:rPr lang="en-US" altLang="zh-CN" sz="1800" dirty="0">
                <a:solidFill>
                  <a:srgbClr val="FF0000"/>
                </a:solidFill>
                <a:latin typeface="Arial" panose="020B0604020202090204" pitchFamily="34" charset="0"/>
              </a:rPr>
              <a:t>ins (x, [ ]) = [x]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  <a:latin typeface="Arial" panose="020B0604020202090204" pitchFamily="34" charset="0"/>
              </a:rPr>
              <a:t>    | ins (x, y::L) = </a:t>
            </a:r>
            <a:r>
              <a:rPr lang="en-US" altLang="zh-CN" sz="1800" b="1" dirty="0">
                <a:solidFill>
                  <a:srgbClr val="FF0000"/>
                </a:solidFill>
                <a:latin typeface="Arial" panose="020B0604020202090204" pitchFamily="34" charset="0"/>
              </a:rPr>
              <a:t>case </a:t>
            </a:r>
            <a:r>
              <a:rPr lang="en-US" altLang="zh-CN" sz="1800" dirty="0">
                <a:solidFill>
                  <a:srgbClr val="FF0000"/>
                </a:solidFill>
                <a:latin typeface="Arial" panose="020B0604020202090204" pitchFamily="34" charset="0"/>
              </a:rPr>
              <a:t>compare(x, y) </a:t>
            </a:r>
            <a:r>
              <a:rPr lang="en-US" altLang="zh-CN" sz="1800" b="1" dirty="0">
                <a:solidFill>
                  <a:srgbClr val="FF0000"/>
                </a:solidFill>
                <a:latin typeface="Arial" panose="020B0604020202090204" pitchFamily="34" charset="0"/>
              </a:rPr>
              <a:t>of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  <a:latin typeface="Arial" panose="020B0604020202090204" pitchFamily="34" charset="0"/>
              </a:rPr>
              <a:t>		       GREATER =&gt; y::ins(x, L)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  <a:latin typeface="Arial" panose="020B0604020202090204" pitchFamily="34" charset="0"/>
              </a:rPr>
              <a:t>		    |        _ 	  =&gt; x::y::L</a:t>
            </a:r>
            <a:endParaRPr lang="en-US" altLang="zh-CN" sz="1800" dirty="0">
              <a:solidFill>
                <a:srgbClr val="FF0000"/>
              </a:solidFill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3782" t="27434" r="3997" b="5459"/>
          <a:stretch>
            <a:fillRect/>
          </a:stretch>
        </p:blipFill>
        <p:spPr>
          <a:xfrm>
            <a:off x="2134566" y="1690688"/>
            <a:ext cx="7922867" cy="4436534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插入排序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——</a:t>
            </a:r>
            <a:r>
              <a:rPr lang="en-US" altLang="zh-CN" dirty="0" err="1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isort</a:t>
            </a:r>
            <a:endParaRPr lang="zh-CN" altLang="en-US" dirty="0">
              <a:cs typeface="Arial" panose="020B0604020202090204" pitchFamily="34" charset="0"/>
            </a:endParaRP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插入排序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——</a:t>
            </a:r>
            <a:r>
              <a:rPr lang="en-US" altLang="zh-CN" dirty="0" err="1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isort</a:t>
            </a:r>
            <a:endParaRPr lang="zh-CN" altLang="en-US" dirty="0">
              <a:cs typeface="Arial" panose="020B060402020209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7818" t="16050" r="8769" b="2964"/>
          <a:stretch>
            <a:fillRect/>
          </a:stretch>
        </p:blipFill>
        <p:spPr>
          <a:xfrm>
            <a:off x="2506132" y="1625598"/>
            <a:ext cx="6844475" cy="511386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3579DE2-B000-6D47-BA4E-E81D8876B8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3" t="11005" r="2281" b="8148"/>
          <a:stretch/>
        </p:blipFill>
        <p:spPr>
          <a:xfrm>
            <a:off x="1797341" y="304800"/>
            <a:ext cx="9044832" cy="600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56601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另一个插入排序</a:t>
            </a:r>
            <a:r>
              <a:rPr lang="en-US" altLang="zh-CN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——isort’</a:t>
            </a:r>
            <a:endParaRPr lang="zh-CN" altLang="en-US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6750" y="1679575"/>
            <a:ext cx="10515600" cy="3101975"/>
          </a:xfrm>
        </p:spPr>
        <p:txBody>
          <a:bodyPr/>
          <a:lstStyle/>
          <a:p>
            <a:pPr>
              <a:buFont typeface="Arial" panose="020B0604020202090204" pitchFamily="34" charset="0"/>
              <a:buChar char="•"/>
              <a:defRPr/>
            </a:pPr>
            <a:r>
              <a:rPr lang="en-US" altLang="zh-CN" sz="3200" dirty="0"/>
              <a:t>isort’ : </a:t>
            </a:r>
            <a:r>
              <a:rPr lang="en-US" altLang="zh-CN" sz="3200" dirty="0" err="1"/>
              <a:t>int</a:t>
            </a:r>
            <a:r>
              <a:rPr lang="en-US" altLang="zh-CN" sz="3200" dirty="0"/>
              <a:t> list -&gt; </a:t>
            </a:r>
            <a:r>
              <a:rPr lang="en-US" altLang="zh-CN" sz="3200" dirty="0" err="1"/>
              <a:t>int</a:t>
            </a:r>
            <a:r>
              <a:rPr lang="en-US" altLang="zh-CN" sz="3200" dirty="0"/>
              <a:t> list</a:t>
            </a:r>
          </a:p>
          <a:p>
            <a:pPr>
              <a:buFont typeface="Arial" panose="020B0604020202090204" pitchFamily="34" charset="0"/>
              <a:buChar char="•"/>
              <a:defRPr/>
            </a:pPr>
            <a:endParaRPr lang="en-US" altLang="zh-CN" sz="3200" dirty="0">
              <a:latin typeface="Arial" panose="020B0604020202090204" pitchFamily="34" charset="0"/>
              <a:ea typeface="黑体" pitchFamily="2" charset="-122"/>
              <a:cs typeface="Arial" panose="020B0604020202090204" pitchFamily="34" charset="0"/>
            </a:endParaRPr>
          </a:p>
          <a:p>
            <a:pPr marL="0" indent="0">
              <a:buFont typeface="Arial" panose="020B0604020202090204" pitchFamily="34" charset="0"/>
              <a:buNone/>
              <a:defRPr/>
            </a:pPr>
            <a:r>
              <a:rPr lang="en-US" altLang="zh-CN" sz="3200" b="1" dirty="0">
                <a:solidFill>
                  <a:srgbClr val="0033CC"/>
                </a:solidFill>
              </a:rPr>
              <a:t>fun </a:t>
            </a:r>
            <a:r>
              <a:rPr lang="en-US" altLang="zh-CN" sz="3200" dirty="0" err="1">
                <a:solidFill>
                  <a:srgbClr val="0033CC"/>
                </a:solidFill>
              </a:rPr>
              <a:t>isort</a:t>
            </a:r>
            <a:r>
              <a:rPr lang="en-US" altLang="zh-CN" sz="3200" dirty="0">
                <a:solidFill>
                  <a:srgbClr val="0033CC"/>
                </a:solidFill>
              </a:rPr>
              <a:t>’ [ ] = [ ]</a:t>
            </a:r>
          </a:p>
          <a:p>
            <a:pPr marL="0" indent="0">
              <a:buFont typeface="Arial" panose="020B0604020202090204" pitchFamily="34" charset="0"/>
              <a:buNone/>
              <a:defRPr/>
            </a:pPr>
            <a:r>
              <a:rPr lang="en-US" altLang="zh-CN" sz="3200" dirty="0">
                <a:solidFill>
                  <a:srgbClr val="0033CC"/>
                </a:solidFill>
              </a:rPr>
              <a:t>  |   isort’ [x] = [x]</a:t>
            </a:r>
          </a:p>
          <a:p>
            <a:pPr marL="0" indent="0">
              <a:buFont typeface="Arial" panose="020B0604020202090204" pitchFamily="34" charset="0"/>
              <a:buNone/>
              <a:defRPr/>
            </a:pPr>
            <a:r>
              <a:rPr lang="de-DE" altLang="zh-CN" sz="3200" dirty="0">
                <a:solidFill>
                  <a:srgbClr val="0033CC"/>
                </a:solidFill>
              </a:rPr>
              <a:t>  |   isort’ (x::L) = ins (x, isort’ L);</a:t>
            </a:r>
            <a:endParaRPr lang="en-US" altLang="zh-CN" sz="3200" dirty="0">
              <a:solidFill>
                <a:srgbClr val="0033CC"/>
              </a:solidFill>
              <a:latin typeface="Arial" panose="020B0604020202090204" pitchFamily="34" charset="0"/>
              <a:ea typeface="黑体" pitchFamily="2" charset="-122"/>
              <a:cs typeface="Arial" panose="020B0604020202090204" pitchFamily="34" charset="0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939800" y="3298825"/>
            <a:ext cx="2878138" cy="70485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4411663" y="4995863"/>
            <a:ext cx="6227762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33CC"/>
                </a:solidFill>
                <a:latin typeface="Arial" panose="020B0604020202090204" pitchFamily="34" charset="0"/>
              </a:rPr>
              <a:t>isort</a:t>
            </a:r>
            <a:r>
              <a:rPr lang="en-US" altLang="zh-CN" sz="2400">
                <a:latin typeface="Arial" panose="020B0604020202090204" pitchFamily="34" charset="0"/>
              </a:rPr>
              <a:t> and </a:t>
            </a:r>
            <a:r>
              <a:rPr lang="en-US" altLang="zh-CN" sz="2400">
                <a:solidFill>
                  <a:srgbClr val="0033CC"/>
                </a:solidFill>
                <a:latin typeface="Arial" panose="020B0604020202090204" pitchFamily="34" charset="0"/>
              </a:rPr>
              <a:t>isort’</a:t>
            </a:r>
            <a:r>
              <a:rPr lang="en-US" altLang="zh-CN" sz="2400">
                <a:latin typeface="Arial" panose="020B0604020202090204" pitchFamily="34" charset="0"/>
              </a:rPr>
              <a:t> are extensionally equivalent.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>
                <a:latin typeface="Arial" panose="020B0604020202090204" pitchFamily="34" charset="0"/>
              </a:rPr>
              <a:t>	For all </a:t>
            </a:r>
            <a:r>
              <a:rPr lang="en-US" altLang="zh-CN" sz="2400">
                <a:solidFill>
                  <a:srgbClr val="0033CC"/>
                </a:solidFill>
                <a:latin typeface="Arial" panose="020B0604020202090204" pitchFamily="34" charset="0"/>
              </a:rPr>
              <a:t>L</a:t>
            </a:r>
            <a:r>
              <a:rPr lang="en-US" altLang="zh-CN" sz="2400">
                <a:latin typeface="Arial" panose="020B0604020202090204" pitchFamily="34" charset="0"/>
              </a:rPr>
              <a:t> : int list, </a:t>
            </a:r>
            <a:r>
              <a:rPr lang="en-US" altLang="zh-CN" sz="2400">
                <a:solidFill>
                  <a:srgbClr val="0033CC"/>
                </a:solidFill>
                <a:latin typeface="Arial" panose="020B0604020202090204" pitchFamily="34" charset="0"/>
              </a:rPr>
              <a:t>isort L</a:t>
            </a:r>
            <a:r>
              <a:rPr lang="en-US" altLang="zh-CN" sz="2400">
                <a:latin typeface="Arial" panose="020B0604020202090204" pitchFamily="34" charset="0"/>
              </a:rPr>
              <a:t> = </a:t>
            </a:r>
            <a:r>
              <a:rPr lang="en-US" altLang="zh-CN" sz="2400">
                <a:solidFill>
                  <a:srgbClr val="0033CC"/>
                </a:solidFill>
                <a:latin typeface="Arial" panose="020B0604020202090204" pitchFamily="34" charset="0"/>
              </a:rPr>
              <a:t>isort’ L</a:t>
            </a:r>
            <a:r>
              <a:rPr lang="en-US" altLang="zh-CN" sz="2400">
                <a:latin typeface="Arial" panose="020B0604020202090204" pitchFamily="34" charset="0"/>
              </a:rPr>
              <a:t>.</a:t>
            </a:r>
            <a:endParaRPr lang="zh-CN" altLang="en-US" sz="2400">
              <a:latin typeface="Arial" panose="020B060402020209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bldLvl="0" animBg="1"/>
      <p:bldP spid="5" grpId="0" bldLvl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归并排序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4388" y="1790700"/>
            <a:ext cx="10515600" cy="4351338"/>
          </a:xfrm>
        </p:spPr>
        <p:txBody>
          <a:bodyPr/>
          <a:lstStyle/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基本思想：采用分治法（</a:t>
            </a:r>
            <a:r>
              <a:rPr lang="en-US" altLang="zh-CN" i="1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Divide and Conquer</a:t>
            </a:r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）将已有序的子序列合并，得到完全有序的序列；即先使每个子序列有序，再使子序列段间有序。</a:t>
            </a:r>
            <a:endParaRPr lang="en-US" altLang="zh-CN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  <a:p>
            <a:endParaRPr lang="en-US" altLang="zh-CN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操作步骤：</a:t>
            </a:r>
            <a:endParaRPr lang="en-US" altLang="zh-CN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  <a:p>
            <a:pPr marL="914400" lvl="1" indent="-457200">
              <a:buFont typeface="Calibri Light" panose="020F0302020204030204" pitchFamily="34" charset="0"/>
              <a:buAutoNum type="arabicPeriod"/>
            </a:pPr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将</a:t>
            </a:r>
            <a:r>
              <a:rPr lang="en-US" altLang="zh-CN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n</a:t>
            </a:r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个元素</a:t>
            </a:r>
            <a:r>
              <a:rPr lang="zh-CN" altLang="en-US" b="1">
                <a:solidFill>
                  <a:srgbClr val="FF0000"/>
                </a:solidFill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分成</a:t>
            </a:r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两个含</a:t>
            </a:r>
            <a:r>
              <a:rPr lang="en-US" altLang="zh-CN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n/2</a:t>
            </a:r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元素的子序列</a:t>
            </a:r>
          </a:p>
          <a:p>
            <a:pPr marL="914400" lvl="1" indent="-457200">
              <a:buFont typeface="Calibri Light" panose="020F0302020204030204" pitchFamily="34" charset="0"/>
              <a:buAutoNum type="arabicPeriod"/>
            </a:pPr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将两个子序列递归排序</a:t>
            </a:r>
            <a:endParaRPr lang="en-US" altLang="zh-CN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  <a:p>
            <a:pPr marL="914400" lvl="1" indent="-457200">
              <a:buFont typeface="Calibri Light" panose="020F0302020204030204" pitchFamily="34" charset="0"/>
              <a:buAutoNum type="arabicPeriod"/>
            </a:pPr>
            <a:r>
              <a:rPr lang="zh-CN" altLang="en-US" b="1">
                <a:solidFill>
                  <a:srgbClr val="FF0000"/>
                </a:solidFill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合并</a:t>
            </a:r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两个已排序好的序列</a:t>
            </a:r>
          </a:p>
          <a:p>
            <a:endParaRPr lang="en-US" altLang="zh-CN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</p:txBody>
      </p:sp>
      <p:sp>
        <p:nvSpPr>
          <p:cNvPr id="2" name="圆角矩形标注 1"/>
          <p:cNvSpPr/>
          <p:nvPr/>
        </p:nvSpPr>
        <p:spPr>
          <a:xfrm>
            <a:off x="3694113" y="3151188"/>
            <a:ext cx="4176712" cy="506412"/>
          </a:xfrm>
          <a:prstGeom prst="wedgeRoundRectCallout">
            <a:avLst>
              <a:gd name="adj1" fmla="val -47265"/>
              <a:gd name="adj2" fmla="val 12809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dirty="0"/>
              <a:t>split : 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 list -&gt; 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 list * 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 list</a:t>
            </a:r>
            <a:endParaRPr lang="zh-CN" altLang="en-US" sz="2400" dirty="0"/>
          </a:p>
        </p:txBody>
      </p:sp>
      <p:sp>
        <p:nvSpPr>
          <p:cNvPr id="5" name="圆角矩形标注 4"/>
          <p:cNvSpPr/>
          <p:nvPr/>
        </p:nvSpPr>
        <p:spPr>
          <a:xfrm>
            <a:off x="2051050" y="5762625"/>
            <a:ext cx="4625975" cy="506413"/>
          </a:xfrm>
          <a:prstGeom prst="wedgeRoundRectCallout">
            <a:avLst>
              <a:gd name="adj1" fmla="val -44998"/>
              <a:gd name="adj2" fmla="val -16703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dirty="0"/>
              <a:t>merge : 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 list * 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 list -&gt; 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 list</a:t>
            </a:r>
            <a:endParaRPr lang="zh-CN" altLang="en-US" sz="24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bldLvl="0" animBg="1"/>
      <p:bldP spid="5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成组"/>
          <p:cNvGrpSpPr/>
          <p:nvPr/>
        </p:nvGrpSpPr>
        <p:grpSpPr>
          <a:xfrm>
            <a:off x="2630487" y="200025"/>
            <a:ext cx="6402388" cy="6378576"/>
            <a:chOff x="0" y="0"/>
            <a:chExt cx="6402387" cy="6378575"/>
          </a:xfrm>
        </p:grpSpPr>
        <p:pic>
          <p:nvPicPr>
            <p:cNvPr id="71" name="image.png" descr="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478027"/>
              <a:ext cx="6402388" cy="3349757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72" name="image.pdf" descr="image.pdf"/>
            <p:cNvPicPr>
              <a:picLocks noChangeAspect="1"/>
            </p:cNvPicPr>
            <p:nvPr/>
          </p:nvPicPr>
          <p:blipFill>
            <a:blip r:embed="rId3"/>
            <a:srcRect l="4460" t="23730" r="13562" b="22004"/>
            <a:stretch>
              <a:fillRect/>
            </a:stretch>
          </p:blipFill>
          <p:spPr>
            <a:xfrm>
              <a:off x="594724" y="0"/>
              <a:ext cx="5413833" cy="2575349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73" name="image.pdf" descr="image.pdf"/>
            <p:cNvPicPr>
              <a:picLocks noChangeAspect="1"/>
            </p:cNvPicPr>
            <p:nvPr/>
          </p:nvPicPr>
          <p:blipFill>
            <a:blip r:embed="rId4"/>
            <a:srcRect l="9875" t="27316" r="22055" b="43089"/>
            <a:stretch>
              <a:fillRect/>
            </a:stretch>
          </p:blipFill>
          <p:spPr>
            <a:xfrm>
              <a:off x="500253" y="4851842"/>
              <a:ext cx="4886601" cy="1526734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939" y="2223836"/>
            <a:ext cx="8182122" cy="3623511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Calibri" charset="0"/>
                <a:ea typeface="黑体" charset="0"/>
                <a:cs typeface="Arial" panose="020B0604020202090204" pitchFamily="34" charset="0"/>
              </a:rPr>
              <a:t>善于使用帮助</a:t>
            </a:r>
            <a:r>
              <a:rPr lang="en-US" altLang="zh-CN" dirty="0">
                <a:latin typeface="Calibri" charset="0"/>
                <a:ea typeface="黑体" charset="0"/>
                <a:cs typeface="Arial" panose="020B0604020202090204" pitchFamily="34" charset="0"/>
              </a:rPr>
              <a:t>(helper)</a:t>
            </a:r>
            <a:r>
              <a:rPr lang="zh-CN" altLang="en-US" dirty="0">
                <a:latin typeface="Calibri" charset="0"/>
                <a:ea typeface="黑体" charset="0"/>
                <a:cs typeface="Arial" panose="020B0604020202090204" pitchFamily="34" charset="0"/>
              </a:rPr>
              <a:t>函数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Calibri" charset="0"/>
                <a:ea typeface="黑体" charset="0"/>
                <a:cs typeface="Arial" panose="020B0604020202090204" pitchFamily="34" charset="0"/>
              </a:rPr>
              <a:t>善于使用帮助</a:t>
            </a:r>
            <a:r>
              <a:rPr lang="en-US" altLang="zh-CN" dirty="0">
                <a:latin typeface="Calibri" charset="0"/>
                <a:ea typeface="黑体" charset="0"/>
                <a:cs typeface="Arial" panose="020B0604020202090204" pitchFamily="34" charset="0"/>
              </a:rPr>
              <a:t>(helper)</a:t>
            </a:r>
            <a:r>
              <a:rPr lang="zh-CN" altLang="en-US" dirty="0">
                <a:latin typeface="Calibri" charset="0"/>
                <a:ea typeface="黑体" charset="0"/>
                <a:cs typeface="Arial" panose="020B0604020202090204" pitchFamily="34" charset="0"/>
              </a:rPr>
              <a:t>函数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838200" y="2195768"/>
            <a:ext cx="10515600" cy="3101975"/>
          </a:xfrm>
        </p:spPr>
        <p:txBody>
          <a:bodyPr/>
          <a:lstStyle/>
          <a:p>
            <a:pPr>
              <a:buFont typeface="Arial" panose="020B0604020202090204" pitchFamily="34" charset="0"/>
              <a:buChar char="•"/>
              <a:defRPr/>
            </a:pPr>
            <a:r>
              <a:rPr lang="zh-CN" altLang="en-US" sz="3200" dirty="0"/>
              <a:t>如何实现更加复杂的函数功能？</a:t>
            </a:r>
          </a:p>
          <a:p>
            <a:pPr lvl="1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33CC"/>
                </a:solidFill>
                <a:latin typeface="Arial" panose="020B0604020202090204" pitchFamily="34" charset="0"/>
                <a:ea typeface="黑体" pitchFamily="2" charset="-122"/>
                <a:cs typeface="Arial" panose="020B0604020202090204" pitchFamily="34" charset="0"/>
              </a:rPr>
              <a:t>状态的记录和改变</a:t>
            </a:r>
          </a:p>
          <a:p>
            <a:pPr lvl="1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33CC"/>
                </a:solidFill>
                <a:latin typeface="Arial" panose="020B0604020202090204" pitchFamily="34" charset="0"/>
                <a:ea typeface="黑体" pitchFamily="2" charset="-122"/>
                <a:cs typeface="Arial" panose="020B0604020202090204" pitchFamily="34" charset="0"/>
              </a:rPr>
              <a:t>更复杂的递归</a:t>
            </a:r>
          </a:p>
          <a:p>
            <a:pPr lvl="1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dirty="0">
                <a:solidFill>
                  <a:srgbClr val="0033CC"/>
                </a:solidFill>
                <a:latin typeface="Arial" panose="020B0604020202090204" pitchFamily="34" charset="0"/>
                <a:ea typeface="黑体" pitchFamily="2" charset="-122"/>
                <a:cs typeface="Arial" panose="020B0604020202090204" pitchFamily="34" charset="0"/>
              </a:rPr>
              <a:t>Helper</a:t>
            </a:r>
            <a:r>
              <a:rPr lang="zh-CN" altLang="en-US" dirty="0">
                <a:solidFill>
                  <a:srgbClr val="0033CC"/>
                </a:solidFill>
                <a:latin typeface="Arial" panose="020B0604020202090204" pitchFamily="34" charset="0"/>
                <a:ea typeface="黑体" pitchFamily="2" charset="-122"/>
                <a:cs typeface="Arial" panose="020B0604020202090204" pitchFamily="34" charset="0"/>
              </a:rPr>
              <a:t> </a:t>
            </a:r>
            <a:r>
              <a:rPr lang="en-US" altLang="zh-CN" dirty="0">
                <a:solidFill>
                  <a:srgbClr val="0033CC"/>
                </a:solidFill>
                <a:latin typeface="Arial" panose="020B0604020202090204" pitchFamily="34" charset="0"/>
                <a:ea typeface="黑体" pitchFamily="2" charset="-122"/>
                <a:cs typeface="Arial" panose="020B0604020202090204" pitchFamily="34" charset="0"/>
              </a:rPr>
              <a:t>functions</a:t>
            </a:r>
            <a:endParaRPr lang="zh-CN" altLang="en-US" dirty="0">
              <a:solidFill>
                <a:srgbClr val="0033CC"/>
              </a:solidFill>
              <a:latin typeface="Arial" panose="020B0604020202090204" pitchFamily="34" charset="0"/>
              <a:ea typeface="黑体" pitchFamily="2" charset="-122"/>
              <a:cs typeface="Arial" panose="020B0604020202090204" pitchFamily="34" charset="0"/>
            </a:endParaRPr>
          </a:p>
          <a:p>
            <a:pPr lvl="1">
              <a:buFont typeface="Arial" panose="020B0604020202090204" pitchFamily="34" charset="0"/>
              <a:buChar char="•"/>
              <a:defRPr/>
            </a:pPr>
            <a:endParaRPr lang="en-US" altLang="zh-CN" dirty="0">
              <a:solidFill>
                <a:srgbClr val="0033CC"/>
              </a:solidFill>
              <a:latin typeface="Arial" panose="020B0604020202090204" pitchFamily="34" charset="0"/>
              <a:ea typeface="黑体" pitchFamily="2" charset="-122"/>
              <a:cs typeface="Arial" panose="020B060402020209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Calibri" charset="0"/>
                <a:ea typeface="黑体" charset="0"/>
                <a:cs typeface="Arial" panose="020B0604020202090204" pitchFamily="34" charset="0"/>
              </a:rPr>
              <a:t>善于使用帮助</a:t>
            </a:r>
            <a:r>
              <a:rPr lang="en-US" altLang="zh-CN" dirty="0">
                <a:latin typeface="Calibri" charset="0"/>
                <a:ea typeface="黑体" charset="0"/>
                <a:cs typeface="Arial" panose="020B0604020202090204" pitchFamily="34" charset="0"/>
              </a:rPr>
              <a:t>(helper)</a:t>
            </a:r>
            <a:r>
              <a:rPr lang="zh-CN" altLang="en-US" dirty="0">
                <a:latin typeface="Calibri" charset="0"/>
                <a:ea typeface="黑体" charset="0"/>
                <a:cs typeface="Arial" panose="020B0604020202090204" pitchFamily="34" charset="0"/>
              </a:rPr>
              <a:t>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054225"/>
            <a:ext cx="10515600" cy="1120775"/>
          </a:xfrm>
        </p:spPr>
        <p:txBody>
          <a:bodyPr/>
          <a:lstStyle/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满足调用函数的功能需求</a:t>
            </a:r>
            <a:endParaRPr lang="en-US" altLang="zh-CN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扩展应用到其他函数中，实现更广泛的功能</a:t>
            </a:r>
            <a:endParaRPr lang="en-US" altLang="zh-CN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</p:txBody>
      </p:sp>
      <p:sp>
        <p:nvSpPr>
          <p:cNvPr id="11268" name="矩形 4"/>
          <p:cNvSpPr>
            <a:spLocks noChangeArrowheads="1"/>
          </p:cNvSpPr>
          <p:nvPr/>
        </p:nvSpPr>
        <p:spPr bwMode="auto">
          <a:xfrm>
            <a:off x="838200" y="3405188"/>
            <a:ext cx="56880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lvl="2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>
                <a:latin typeface="Arial" panose="020B0604020202090204" pitchFamily="34" charset="0"/>
              </a:rPr>
              <a:t>merge : int list * int list -&gt; int list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446087" y="4818063"/>
            <a:ext cx="5345113" cy="1500187"/>
          </a:xfrm>
          <a:prstGeom prst="roundRect">
            <a:avLst/>
          </a:prstGeom>
          <a:solidFill>
            <a:srgbClr val="DEEB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400" dirty="0">
                <a:solidFill>
                  <a:srgbClr val="0033CC"/>
                </a:solidFill>
              </a:rPr>
              <a:t>For all </a:t>
            </a:r>
            <a:r>
              <a:rPr lang="en-US" altLang="zh-CN" sz="2400" dirty="0">
                <a:solidFill>
                  <a:srgbClr val="FF0000"/>
                </a:solidFill>
              </a:rPr>
              <a:t>sorted lists </a:t>
            </a:r>
            <a:r>
              <a:rPr lang="en-US" altLang="zh-CN" sz="2400" dirty="0">
                <a:solidFill>
                  <a:srgbClr val="0033CC"/>
                </a:solidFill>
              </a:rPr>
              <a:t>A and B,</a:t>
            </a:r>
          </a:p>
          <a:p>
            <a:pPr algn="ctr">
              <a:defRPr/>
            </a:pPr>
            <a:r>
              <a:rPr lang="en-US" altLang="zh-CN" sz="2400" dirty="0">
                <a:solidFill>
                  <a:srgbClr val="0033CC"/>
                </a:solidFill>
              </a:rPr>
              <a:t>   merge(A, B)= a </a:t>
            </a:r>
            <a:r>
              <a:rPr lang="en-US" altLang="zh-CN" sz="2400" dirty="0">
                <a:solidFill>
                  <a:srgbClr val="FF0000"/>
                </a:solidFill>
              </a:rPr>
              <a:t>sorted permutation </a:t>
            </a:r>
            <a:r>
              <a:rPr lang="en-US" altLang="zh-CN" sz="2400" dirty="0">
                <a:solidFill>
                  <a:srgbClr val="0033CC"/>
                </a:solidFill>
              </a:rPr>
              <a:t>of A@B</a:t>
            </a:r>
            <a:endParaRPr lang="zh-CN" altLang="en-US" sz="2400" dirty="0">
              <a:solidFill>
                <a:srgbClr val="0033CC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400800" y="4830763"/>
            <a:ext cx="5213350" cy="1500187"/>
          </a:xfrm>
          <a:prstGeom prst="roundRect">
            <a:avLst/>
          </a:prstGeom>
          <a:solidFill>
            <a:srgbClr val="DEEB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400" dirty="0">
                <a:solidFill>
                  <a:srgbClr val="0033CC"/>
                </a:solidFill>
              </a:rPr>
              <a:t>For all </a:t>
            </a:r>
            <a:r>
              <a:rPr lang="en-US" altLang="zh-CN" sz="2400" dirty="0">
                <a:solidFill>
                  <a:srgbClr val="FF0000"/>
                </a:solidFill>
              </a:rPr>
              <a:t>integer lists </a:t>
            </a:r>
            <a:r>
              <a:rPr lang="en-US" altLang="zh-CN" sz="2400" dirty="0">
                <a:solidFill>
                  <a:srgbClr val="0033CC"/>
                </a:solidFill>
              </a:rPr>
              <a:t>A and B,</a:t>
            </a:r>
          </a:p>
          <a:p>
            <a:pPr>
              <a:defRPr/>
            </a:pPr>
            <a:r>
              <a:rPr lang="en-US" altLang="zh-CN" sz="2400" dirty="0">
                <a:solidFill>
                  <a:srgbClr val="0033CC"/>
                </a:solidFill>
              </a:rPr>
              <a:t>   merge(A, B)= a </a:t>
            </a:r>
            <a:r>
              <a:rPr lang="en-US" altLang="zh-CN" sz="2400" dirty="0">
                <a:solidFill>
                  <a:srgbClr val="FF0000"/>
                </a:solidFill>
              </a:rPr>
              <a:t>permutation</a:t>
            </a:r>
            <a:r>
              <a:rPr lang="en-US" altLang="zh-CN" sz="2400" dirty="0">
                <a:solidFill>
                  <a:srgbClr val="0033CC"/>
                </a:solidFill>
              </a:rPr>
              <a:t> of </a:t>
            </a:r>
            <a:br>
              <a:rPr lang="en-US" altLang="zh-CN" sz="2400" dirty="0">
                <a:solidFill>
                  <a:srgbClr val="0033CC"/>
                </a:solidFill>
              </a:rPr>
            </a:br>
            <a:r>
              <a:rPr lang="en-US" altLang="zh-CN" sz="2400" dirty="0">
                <a:solidFill>
                  <a:srgbClr val="0033CC"/>
                </a:solidFill>
              </a:rPr>
              <a:t>                            A@B</a:t>
            </a:r>
            <a:endParaRPr lang="zh-CN" altLang="en-US" sz="2400" dirty="0">
              <a:solidFill>
                <a:srgbClr val="0033CC"/>
              </a:solidFill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27075" y="4278313"/>
            <a:ext cx="23256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7030A0"/>
                </a:solidFill>
                <a:latin typeface="黑体" charset="0"/>
                <a:ea typeface="黑体" charset="0"/>
              </a:rPr>
              <a:t>在归并排序中：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681788" y="4344988"/>
            <a:ext cx="23256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7030A0"/>
                </a:solidFill>
                <a:latin typeface="黑体" charset="0"/>
                <a:ea typeface="黑体" charset="0"/>
              </a:rPr>
              <a:t>通常情况下：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268" grpId="0"/>
      <p:bldP spid="7" grpId="0" bldLvl="0" animBg="1"/>
      <p:bldP spid="8" grpId="0" bldLvl="0" animBg="1"/>
      <p:bldP spid="4" grpId="0"/>
      <p:bldP spid="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表的分割</a:t>
            </a:r>
            <a:r>
              <a:rPr lang="en-US" altLang="zh-CN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——split</a:t>
            </a:r>
            <a:endParaRPr lang="zh-CN" altLang="en-US" sz="3200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4388" y="1630363"/>
            <a:ext cx="10998200" cy="4462462"/>
          </a:xfrm>
        </p:spPr>
        <p:txBody>
          <a:bodyPr/>
          <a:lstStyle/>
          <a:p>
            <a:pPr marL="0" indent="0">
              <a:buFont typeface="Arial" panose="020B0604020202090204" pitchFamily="34" charset="0"/>
              <a:buNone/>
            </a:pPr>
            <a:r>
              <a:rPr lang="en-US" altLang="zh-CN" dirty="0"/>
              <a:t>split : int list -&gt; int list * int list</a:t>
            </a:r>
          </a:p>
          <a:p>
            <a:pPr marL="0" indent="0">
              <a:buFont typeface="Arial" panose="020B0604020202090204" pitchFamily="34" charset="0"/>
              <a:buNone/>
            </a:pPr>
            <a:endParaRPr lang="en-US" altLang="zh-CN" sz="1000" dirty="0"/>
          </a:p>
          <a:p>
            <a:pPr marL="0" indent="0">
              <a:lnSpc>
                <a:spcPct val="50000"/>
              </a:lnSpc>
              <a:buFont typeface="Arial" panose="020B0604020202090204" pitchFamily="34" charset="0"/>
              <a:buNone/>
            </a:pPr>
            <a:r>
              <a:rPr lang="en-US" altLang="zh-CN" dirty="0"/>
              <a:t>(* REQUIRES true 							*)</a:t>
            </a:r>
          </a:p>
          <a:p>
            <a:pPr marL="0" indent="0">
              <a:lnSpc>
                <a:spcPct val="50000"/>
              </a:lnSpc>
              <a:buFont typeface="Arial" panose="020B0604020202090204" pitchFamily="34" charset="0"/>
              <a:buNone/>
            </a:pPr>
            <a:r>
              <a:rPr lang="en-US" altLang="zh-CN" dirty="0"/>
              <a:t>(* ENSURES split(L) = a pair of lists (A, B) 			*)</a:t>
            </a:r>
          </a:p>
          <a:p>
            <a:pPr marL="0" indent="0">
              <a:lnSpc>
                <a:spcPct val="50000"/>
              </a:lnSpc>
              <a:buFont typeface="Arial" panose="020B0604020202090204" pitchFamily="34" charset="0"/>
              <a:buNone/>
            </a:pPr>
            <a:r>
              <a:rPr lang="en-US" altLang="zh-CN" dirty="0"/>
              <a:t>(* such that length(A) and length(B) differ by at most 1, 	*)</a:t>
            </a:r>
          </a:p>
          <a:p>
            <a:pPr marL="0" indent="0">
              <a:lnSpc>
                <a:spcPct val="50000"/>
              </a:lnSpc>
              <a:buFont typeface="Arial" panose="020B0604020202090204" pitchFamily="34" charset="0"/>
              <a:buNone/>
            </a:pPr>
            <a:r>
              <a:rPr lang="en-US" altLang="zh-CN" dirty="0"/>
              <a:t>(* and A@B is a permutation of L. 				*)</a:t>
            </a:r>
          </a:p>
          <a:p>
            <a:pPr marL="0" indent="0">
              <a:lnSpc>
                <a:spcPct val="50000"/>
              </a:lnSpc>
              <a:buFont typeface="Arial" panose="020B0604020202090204" pitchFamily="34" charset="0"/>
              <a:buNone/>
            </a:pPr>
            <a:endParaRPr lang="en-US" altLang="zh-CN" sz="1000" dirty="0"/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 dirty="0">
                <a:solidFill>
                  <a:srgbClr val="0033CC"/>
                </a:solidFill>
              </a:rPr>
              <a:t>fun </a:t>
            </a:r>
            <a:r>
              <a:rPr lang="en-US" altLang="zh-CN" dirty="0">
                <a:solidFill>
                  <a:srgbClr val="0033CC"/>
                </a:solidFill>
              </a:rPr>
              <a:t>split [ ]  = ([ ],  [ ]) 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    | split [x] = ([x], [ ])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    | split (x::y::L) =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 dirty="0">
                <a:solidFill>
                  <a:srgbClr val="0033CC"/>
                </a:solidFill>
              </a:rPr>
              <a:t>	let </a:t>
            </a:r>
            <a:r>
              <a:rPr lang="en-US" altLang="zh-CN" dirty="0" err="1">
                <a:solidFill>
                  <a:srgbClr val="0033CC"/>
                </a:solidFill>
              </a:rPr>
              <a:t>val</a:t>
            </a:r>
            <a:r>
              <a:rPr lang="en-US" altLang="zh-CN" dirty="0">
                <a:solidFill>
                  <a:srgbClr val="0033CC"/>
                </a:solidFill>
              </a:rPr>
              <a:t> (A, B) =split L 	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 dirty="0">
                <a:solidFill>
                  <a:srgbClr val="0033CC"/>
                </a:solidFill>
              </a:rPr>
              <a:t>	in </a:t>
            </a:r>
            <a:r>
              <a:rPr lang="es-ES" altLang="zh-CN" dirty="0">
                <a:solidFill>
                  <a:srgbClr val="0033CC"/>
                </a:solidFill>
              </a:rPr>
              <a:t>(x::A, y::B) 	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s-ES" altLang="zh-CN" b="1" dirty="0">
                <a:solidFill>
                  <a:srgbClr val="0033CC"/>
                </a:solidFill>
              </a:rPr>
              <a:t>	</a:t>
            </a:r>
            <a:r>
              <a:rPr lang="es-ES" altLang="zh-CN" b="1" dirty="0" err="1">
                <a:solidFill>
                  <a:srgbClr val="0033CC"/>
                </a:solidFill>
              </a:rPr>
              <a:t>end</a:t>
            </a:r>
            <a:endParaRPr lang="en-US" altLang="zh-CN" dirty="0">
              <a:solidFill>
                <a:srgbClr val="0033CC"/>
              </a:solidFill>
              <a:latin typeface="Arial" panose="020B0604020202090204" pitchFamily="34" charset="0"/>
              <a:ea typeface="黑体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4938712" y="4657498"/>
            <a:ext cx="7154863" cy="1714273"/>
          </a:xfrm>
          <a:prstGeom prst="roundRect">
            <a:avLst/>
          </a:prstGeom>
          <a:solidFill>
            <a:srgbClr val="DEEB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For all L:int list,</a:t>
            </a:r>
          </a:p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    split(L) = a pair of lists (A, B) such that</a:t>
            </a:r>
          </a:p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    length(A) ≈ length(B) and </a:t>
            </a:r>
          </a:p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</a:rPr>
              <a:t>    </a:t>
            </a:r>
            <a:r>
              <a:rPr lang="en-US" altLang="zh-CN" sz="2400" dirty="0">
                <a:solidFill>
                  <a:schemeClr val="tx1"/>
                </a:solidFill>
              </a:rPr>
              <a:t>A@B is a permutation of L.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217613" y="4284663"/>
            <a:ext cx="2878137" cy="528637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圆角矩形标注 1"/>
          <p:cNvSpPr/>
          <p:nvPr/>
        </p:nvSpPr>
        <p:spPr>
          <a:xfrm>
            <a:off x="4006850" y="3702050"/>
            <a:ext cx="1390650" cy="461963"/>
          </a:xfrm>
          <a:prstGeom prst="wedgeRoundRectCallout">
            <a:avLst>
              <a:gd name="adj1" fmla="val -41478"/>
              <a:gd name="adj2" fmla="val 62500"/>
              <a:gd name="adj3" fmla="val 16667"/>
            </a:avLst>
          </a:prstGeom>
          <a:solidFill>
            <a:srgbClr val="B9D4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能否去掉？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ldLvl="0" animBg="1"/>
      <p:bldP spid="6" grpId="0" bldLvl="0" animBg="1"/>
      <p:bldP spid="2" grpId="0" bldLvl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用归纳法证明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split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函数的正确性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863" y="1581150"/>
            <a:ext cx="11283950" cy="4646613"/>
          </a:xfrm>
        </p:spPr>
        <p:txBody>
          <a:bodyPr/>
          <a:lstStyle/>
          <a:p>
            <a:pPr marL="0"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3200" b="1">
                <a:solidFill>
                  <a:srgbClr val="7030A0"/>
                </a:solidFill>
                <a:latin typeface="黑体" charset="0"/>
                <a:ea typeface="黑体" charset="0"/>
                <a:cs typeface="Arial" panose="020B0604020202090204" pitchFamily="34" charset="0"/>
              </a:rPr>
              <a:t>根据</a:t>
            </a:r>
            <a:r>
              <a:rPr lang="en-US" altLang="zh-CN" sz="3200" b="1">
                <a:solidFill>
                  <a:srgbClr val="7030A0"/>
                </a:solidFill>
                <a:latin typeface="黑体" charset="0"/>
                <a:ea typeface="黑体" charset="0"/>
                <a:cs typeface="Arial" panose="020B0604020202090204" pitchFamily="34" charset="0"/>
              </a:rPr>
              <a:t>L</a:t>
            </a:r>
            <a:r>
              <a:rPr lang="zh-CN" altLang="en-US" sz="3200" b="1">
                <a:solidFill>
                  <a:srgbClr val="7030A0"/>
                </a:solidFill>
                <a:latin typeface="黑体" charset="0"/>
                <a:ea typeface="黑体" charset="0"/>
                <a:cs typeface="Arial" panose="020B0604020202090204" pitchFamily="34" charset="0"/>
              </a:rPr>
              <a:t>的长度用完全归纳法进行证明</a:t>
            </a:r>
            <a:endParaRPr lang="en-US" altLang="zh-CN" sz="3200" b="1">
              <a:solidFill>
                <a:srgbClr val="7030A0"/>
              </a:solidFill>
              <a:latin typeface="黑体" charset="0"/>
              <a:ea typeface="黑体" charset="0"/>
              <a:cs typeface="Arial" panose="020B0604020202090204" pitchFamily="34" charset="0"/>
            </a:endParaRPr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en-US" altLang="zh-CN">
                <a:cs typeface="Arial" panose="020B0604020202090204" pitchFamily="34" charset="0"/>
              </a:rPr>
              <a:t>1. L = [ ], [x]</a:t>
            </a:r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en-US" altLang="zh-CN">
                <a:latin typeface="黑体" charset="0"/>
                <a:ea typeface="黑体" charset="0"/>
                <a:cs typeface="Arial" panose="020B0604020202090204" pitchFamily="34" charset="0"/>
              </a:rPr>
              <a:t>   </a:t>
            </a:r>
            <a:r>
              <a:rPr lang="en-US" altLang="zh-CN" sz="2400">
                <a:latin typeface="黑体" charset="0"/>
                <a:ea typeface="黑体" charset="0"/>
                <a:cs typeface="Arial" panose="020B0604020202090204" pitchFamily="34" charset="0"/>
              </a:rPr>
              <a:t>①</a:t>
            </a:r>
            <a:r>
              <a:rPr lang="en-US" altLang="zh-CN" sz="2400">
                <a:cs typeface="Arial" panose="020B0604020202090204" pitchFamily="34" charset="0"/>
              </a:rPr>
              <a:t>split [ ] = a pair (A, B) such that length(A)≈length(B) &amp; A@B is a perm of [ ]. </a:t>
            </a:r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en-US" altLang="zh-CN" sz="2400">
                <a:cs typeface="Arial" panose="020B0604020202090204" pitchFamily="34" charset="0"/>
              </a:rPr>
              <a:t>        ②split [x] = a pair (A, B) such that length(A)≈length(B) &amp; A@B is a perm of [x].</a:t>
            </a:r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en-US" altLang="zh-CN">
                <a:latin typeface="Arial" panose="020B0604020202090204" pitchFamily="34" charset="0"/>
                <a:ea typeface="黑体" charset="0"/>
              </a:rPr>
              <a:t>2. </a:t>
            </a:r>
            <a:r>
              <a:rPr lang="zh-CN" altLang="en-US" sz="2400">
                <a:latin typeface="Arial" panose="020B0604020202090204" pitchFamily="34" charset="0"/>
                <a:ea typeface="黑体" charset="0"/>
              </a:rPr>
              <a:t>假设</a:t>
            </a:r>
            <a:r>
              <a:rPr lang="en-US" altLang="zh-CN" sz="2400"/>
              <a:t>split(R) = a pair (A’, B’) such that length(A’)≈length(B’) &amp; A’@B’ is a perm of R. </a:t>
            </a:r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en-US" altLang="zh-CN">
                <a:latin typeface="Arial" panose="020B0604020202090204" pitchFamily="34" charset="0"/>
                <a:ea typeface="黑体" charset="0"/>
              </a:rPr>
              <a:t>     </a:t>
            </a:r>
            <a:r>
              <a:rPr lang="zh-CN" altLang="en-US" sz="2400">
                <a:latin typeface="Arial" panose="020B0604020202090204" pitchFamily="34" charset="0"/>
                <a:ea typeface="黑体" charset="0"/>
              </a:rPr>
              <a:t>证明</a:t>
            </a:r>
            <a:r>
              <a:rPr lang="en-US" altLang="zh-CN" sz="2400">
                <a:latin typeface="Arial" panose="020B0604020202090204" pitchFamily="34" charset="0"/>
                <a:ea typeface="黑体" charset="0"/>
              </a:rPr>
              <a:t>: </a:t>
            </a:r>
            <a:r>
              <a:rPr lang="en-US" altLang="zh-CN" sz="2400"/>
              <a:t> split(L) = a pair (A, B) such that length(A)≈length(B) &amp; A@B is a perm of x::y::R.			(L=x::y::R)</a:t>
            </a:r>
            <a:endParaRPr lang="zh-CN" altLang="en-US" sz="2400">
              <a:latin typeface="Arial" panose="020B0604020202090204" pitchFamily="34" charset="0"/>
              <a:ea typeface="黑体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1919371"/>
            <a:ext cx="6667500" cy="4559300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 bwMode="auto">
          <a:xfrm>
            <a:off x="838200" y="413251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split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函数的特点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表的分割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——split</a:t>
            </a:r>
            <a:endParaRPr lang="zh-CN" altLang="en-US" dirty="0">
              <a:cs typeface="Arial" panose="020B0604020202090204" pitchFamily="34" charset="0"/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6681020" y="735518"/>
            <a:ext cx="48317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[5,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4,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3,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2,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1]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怎么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split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的？</a:t>
            </a:r>
          </a:p>
        </p:txBody>
      </p:sp>
      <p:sp>
        <p:nvSpPr>
          <p:cNvPr id="6" name="矩形 5"/>
          <p:cNvSpPr/>
          <p:nvPr/>
        </p:nvSpPr>
        <p:spPr>
          <a:xfrm>
            <a:off x="5758555" y="2526594"/>
            <a:ext cx="5595245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200" dirty="0">
                <a:solidFill>
                  <a:srgbClr val="0033CC"/>
                </a:solidFill>
                <a:latin typeface="+mn-lt"/>
              </a:rPr>
              <a:t>split</a:t>
            </a: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(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5</a:t>
            </a: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::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4::[3,</a:t>
            </a:r>
            <a:r>
              <a:rPr lang="zh-CN" altLang="en-US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2,</a:t>
            </a:r>
            <a:r>
              <a:rPr lang="zh-CN" altLang="en-US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1]</a:t>
            </a: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) </a:t>
            </a:r>
            <a:endParaRPr lang="zh-CN" altLang="en-US" sz="32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= </a:t>
            </a:r>
            <a:r>
              <a:rPr lang="en-US" altLang="zh-CN" sz="3200" dirty="0">
                <a:solidFill>
                  <a:srgbClr val="0033CC"/>
                </a:solidFill>
                <a:latin typeface="+mn-lt"/>
              </a:rPr>
              <a:t>split</a:t>
            </a: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(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5</a:t>
            </a: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::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4::split(3::2::split[1]</a:t>
            </a: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)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)</a:t>
            </a:r>
            <a:endParaRPr lang="zh-CN" altLang="en-US" sz="32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= </a:t>
            </a:r>
            <a:r>
              <a:rPr lang="en-US" altLang="zh-CN" sz="3200" dirty="0">
                <a:solidFill>
                  <a:srgbClr val="0033CC"/>
                </a:solidFill>
                <a:latin typeface="+mn-lt"/>
              </a:rPr>
              <a:t>split</a:t>
            </a: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(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5</a:t>
            </a: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::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4::split(3::[1],</a:t>
            </a:r>
            <a:r>
              <a:rPr lang="zh-CN" altLang="en-US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2::[</a:t>
            </a:r>
            <a:r>
              <a:rPr lang="zh-CN" altLang="en-US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]</a:t>
            </a: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)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)</a:t>
            </a:r>
            <a:endParaRPr lang="zh-CN" altLang="en-US" sz="32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= 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split</a:t>
            </a:r>
            <a:r>
              <a:rPr lang="zh-CN" altLang="en-US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(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5</a:t>
            </a: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::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3,</a:t>
            </a:r>
            <a:r>
              <a:rPr lang="zh-CN" altLang="en-US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1],</a:t>
            </a:r>
            <a:r>
              <a:rPr lang="zh-CN" altLang="en-US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4::[2]</a:t>
            </a: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) </a:t>
            </a:r>
            <a:endParaRPr lang="zh-CN" altLang="en-US" sz="32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=</a:t>
            </a:r>
            <a:r>
              <a:rPr lang="zh-CN" altLang="en-US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[5,3,1],</a:t>
            </a:r>
            <a:r>
              <a:rPr lang="zh-CN" altLang="en-US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[4,2]</a:t>
            </a:r>
            <a:endParaRPr lang="zh-CN" altLang="en-US" sz="32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endParaRPr lang="pt-BR" altLang="zh-CN" sz="28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714635" y="2000624"/>
            <a:ext cx="4522384" cy="4462462"/>
          </a:xfrm>
        </p:spPr>
        <p:txBody>
          <a:bodyPr/>
          <a:lstStyle/>
          <a:p>
            <a:pPr marL="0" indent="0">
              <a:buFont typeface="Arial" panose="020B0604020202090204" pitchFamily="34" charset="0"/>
              <a:buNone/>
            </a:pPr>
            <a:r>
              <a:rPr lang="en-US" altLang="zh-CN" dirty="0"/>
              <a:t>split : </a:t>
            </a:r>
            <a:r>
              <a:rPr lang="en-US" altLang="zh-CN" dirty="0" err="1"/>
              <a:t>int</a:t>
            </a:r>
            <a:r>
              <a:rPr lang="en-US" altLang="zh-CN" dirty="0"/>
              <a:t> list -&gt; </a:t>
            </a:r>
            <a:r>
              <a:rPr lang="en-US" altLang="zh-CN" dirty="0" err="1"/>
              <a:t>int</a:t>
            </a:r>
            <a:r>
              <a:rPr lang="en-US" altLang="zh-CN" dirty="0"/>
              <a:t> list * </a:t>
            </a:r>
            <a:r>
              <a:rPr lang="en-US" altLang="zh-CN" dirty="0" err="1"/>
              <a:t>int</a:t>
            </a:r>
            <a:r>
              <a:rPr lang="en-US" altLang="zh-CN" dirty="0"/>
              <a:t> list</a:t>
            </a:r>
          </a:p>
          <a:p>
            <a:pPr marL="0" indent="0">
              <a:lnSpc>
                <a:spcPct val="50000"/>
              </a:lnSpc>
              <a:buFont typeface="Arial" panose="020B0604020202090204" pitchFamily="34" charset="0"/>
              <a:buNone/>
            </a:pPr>
            <a:endParaRPr lang="en-US" altLang="zh-CN" sz="1000" dirty="0"/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 dirty="0">
                <a:solidFill>
                  <a:srgbClr val="0033CC"/>
                </a:solidFill>
              </a:rPr>
              <a:t>fun </a:t>
            </a:r>
            <a:r>
              <a:rPr lang="en-US" altLang="zh-CN" dirty="0">
                <a:solidFill>
                  <a:srgbClr val="0033CC"/>
                </a:solidFill>
              </a:rPr>
              <a:t>split [ ]  = ([ ],  [ ]) 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    | split [x] = ([x], [ ])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    | split (x::y::L) =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 dirty="0">
                <a:solidFill>
                  <a:srgbClr val="0033CC"/>
                </a:solidFill>
              </a:rPr>
              <a:t>	let </a:t>
            </a:r>
            <a:r>
              <a:rPr lang="en-US" altLang="zh-CN" dirty="0" err="1">
                <a:solidFill>
                  <a:srgbClr val="0033CC"/>
                </a:solidFill>
              </a:rPr>
              <a:t>val</a:t>
            </a:r>
            <a:r>
              <a:rPr lang="en-US" altLang="zh-CN" dirty="0">
                <a:solidFill>
                  <a:srgbClr val="0033CC"/>
                </a:solidFill>
              </a:rPr>
              <a:t> (A, B) =split L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 dirty="0">
                <a:solidFill>
                  <a:srgbClr val="0033CC"/>
                </a:solidFill>
              </a:rPr>
              <a:t>	in </a:t>
            </a:r>
            <a:r>
              <a:rPr lang="es-ES" altLang="zh-CN" dirty="0">
                <a:solidFill>
                  <a:srgbClr val="0033CC"/>
                </a:solidFill>
              </a:rPr>
              <a:t>(x::A, y::B) 	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s-ES" altLang="zh-CN" b="1" dirty="0">
                <a:solidFill>
                  <a:srgbClr val="0033CC"/>
                </a:solidFill>
              </a:rPr>
              <a:t>	</a:t>
            </a:r>
            <a:r>
              <a:rPr lang="es-ES" altLang="zh-CN" b="1" dirty="0" err="1">
                <a:solidFill>
                  <a:srgbClr val="0033CC"/>
                </a:solidFill>
              </a:rPr>
              <a:t>end</a:t>
            </a:r>
            <a:endParaRPr lang="en-US" altLang="zh-CN" dirty="0">
              <a:solidFill>
                <a:srgbClr val="0033CC"/>
              </a:solidFill>
              <a:latin typeface="Arial" panose="020B0604020202090204" pitchFamily="34" charset="0"/>
              <a:ea typeface="黑体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表的合并</a:t>
            </a:r>
            <a:r>
              <a:rPr lang="en-US" altLang="zh-CN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——merge</a:t>
            </a:r>
            <a:endParaRPr lang="zh-CN" altLang="en-US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spcBef>
                <a:spcPts val="1000"/>
              </a:spcBef>
              <a:buFont typeface="Arial" panose="020B0604020202090204" pitchFamily="34" charset="0"/>
              <a:buNone/>
            </a:pPr>
            <a:r>
              <a:rPr lang="en-US" altLang="zh-CN" sz="2800" dirty="0"/>
              <a:t>merge : int list * int list -&gt; int list</a:t>
            </a:r>
          </a:p>
          <a:p>
            <a:pPr marL="0" lvl="1" indent="0">
              <a:spcBef>
                <a:spcPts val="1000"/>
              </a:spcBef>
              <a:buFont typeface="Arial" panose="020B0604020202090204" pitchFamily="34" charset="0"/>
              <a:buNone/>
            </a:pPr>
            <a:endParaRPr lang="en-US" altLang="zh-CN" sz="1000" dirty="0"/>
          </a:p>
          <a:p>
            <a:pPr marL="0" indent="0">
              <a:lnSpc>
                <a:spcPct val="50000"/>
              </a:lnSpc>
              <a:buFont typeface="Arial" panose="020B0604020202090204" pitchFamily="34" charset="0"/>
              <a:buNone/>
            </a:pPr>
            <a:r>
              <a:rPr lang="en-US" altLang="zh-CN" dirty="0"/>
              <a:t>(* REQUIRES A and B are &lt;-sorted lists 			*)</a:t>
            </a:r>
          </a:p>
          <a:p>
            <a:pPr marL="0" indent="0">
              <a:lnSpc>
                <a:spcPct val="50000"/>
              </a:lnSpc>
              <a:buFont typeface="Arial" panose="020B0604020202090204" pitchFamily="34" charset="0"/>
              <a:buNone/>
            </a:pPr>
            <a:r>
              <a:rPr lang="en-US" altLang="zh-CN" dirty="0"/>
              <a:t>(* ENSURES merge(A, B) = a &lt;-sorted perm of A@B 	*)</a:t>
            </a:r>
          </a:p>
          <a:p>
            <a:pPr marL="0" indent="0">
              <a:lnSpc>
                <a:spcPct val="50000"/>
              </a:lnSpc>
              <a:buFont typeface="Arial" panose="020B0604020202090204" pitchFamily="34" charset="0"/>
              <a:buNone/>
            </a:pPr>
            <a:endParaRPr lang="en-US" altLang="zh-CN" sz="1000" dirty="0"/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2400" b="1" dirty="0">
                <a:solidFill>
                  <a:srgbClr val="0033CC"/>
                </a:solidFill>
              </a:rPr>
              <a:t>fun </a:t>
            </a:r>
            <a:r>
              <a:rPr lang="en-US" altLang="zh-CN" sz="2400" dirty="0">
                <a:solidFill>
                  <a:srgbClr val="0033CC"/>
                </a:solidFill>
              </a:rPr>
              <a:t>merge (A, [ ]) = A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rgbClr val="0033CC"/>
                </a:solidFill>
              </a:rPr>
              <a:t>    | merge ([ ], B) = B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rgbClr val="0033CC"/>
                </a:solidFill>
              </a:rPr>
              <a:t>    | merge (x::A, y::B) = </a:t>
            </a:r>
            <a:r>
              <a:rPr lang="en-US" altLang="zh-CN" sz="2400" b="1" dirty="0">
                <a:solidFill>
                  <a:srgbClr val="0033CC"/>
                </a:solidFill>
              </a:rPr>
              <a:t>case </a:t>
            </a:r>
            <a:r>
              <a:rPr lang="en-US" altLang="zh-CN" sz="2400" dirty="0">
                <a:solidFill>
                  <a:srgbClr val="0033CC"/>
                </a:solidFill>
              </a:rPr>
              <a:t>compare(x, y) </a:t>
            </a:r>
            <a:r>
              <a:rPr lang="en-US" altLang="zh-CN" sz="2400" b="1" dirty="0">
                <a:solidFill>
                  <a:srgbClr val="0033CC"/>
                </a:solidFill>
              </a:rPr>
              <a:t>of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rgbClr val="0033CC"/>
                </a:solidFill>
              </a:rPr>
              <a:t>			         LESS =&gt; x :: merge(A, y::B)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rgbClr val="0033CC"/>
                </a:solidFill>
              </a:rPr>
              <a:t>			      | EQUAL =&gt; x::y::merge(A, B)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rgbClr val="0033CC"/>
                </a:solidFill>
              </a:rPr>
              <a:t>	  		      | GREATER =&gt; y :: merge(x::A, B)</a:t>
            </a: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8642350" y="5575300"/>
            <a:ext cx="22367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如何证明？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1103764" y="3275923"/>
            <a:ext cx="2341562" cy="82550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圆角矩形标注 5"/>
          <p:cNvSpPr/>
          <p:nvPr/>
        </p:nvSpPr>
        <p:spPr>
          <a:xfrm>
            <a:off x="3925888" y="3163888"/>
            <a:ext cx="2546350" cy="719137"/>
          </a:xfrm>
          <a:prstGeom prst="wedgeRoundRectCallout">
            <a:avLst>
              <a:gd name="adj1" fmla="val -65277"/>
              <a:gd name="adj2" fmla="val 45061"/>
              <a:gd name="adj3" fmla="val 16667"/>
            </a:avLst>
          </a:prstGeom>
          <a:solidFill>
            <a:srgbClr val="B9D4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能否写成：</a:t>
            </a:r>
            <a:br>
              <a:rPr lang="en-US" altLang="zh-CN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</a:br>
            <a:r>
              <a:rPr lang="en-US" altLang="zh-CN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merge([], []) = []?</a:t>
            </a:r>
            <a:endParaRPr lang="zh-CN" altLang="en-US" dirty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 bldLvl="0" animBg="1"/>
      <p:bldP spid="6" grpId="0" bldLvl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用归纳法证明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Merge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函数的正确性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350" y="1690688"/>
            <a:ext cx="7861300" cy="4699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 bwMode="auto">
          <a:xfrm>
            <a:off x="838200" y="413251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Merge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函数的特点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50" y="1738814"/>
            <a:ext cx="8064500" cy="47752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image.pdf" descr="image.pdf"/>
          <p:cNvPicPr>
            <a:picLocks noChangeAspect="1"/>
          </p:cNvPicPr>
          <p:nvPr/>
        </p:nvPicPr>
        <p:blipFill>
          <a:blip r:embed="rId2"/>
          <a:srcRect l="5621" t="23414" r="4287" b="5366"/>
          <a:stretch>
            <a:fillRect/>
          </a:stretch>
        </p:blipFill>
        <p:spPr>
          <a:xfrm>
            <a:off x="2474912" y="1998662"/>
            <a:ext cx="6869113" cy="41783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1" name="模式匹配举例： eval [2,4]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模式匹配举例： </a:t>
            </a:r>
            <a:r>
              <a:t>eval [2,4] 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Calibri" charset="0"/>
                <a:ea typeface="黑体" charset="0"/>
                <a:cs typeface="Arial" panose="020B0604020202090204" pitchFamily="34" charset="0"/>
              </a:rPr>
              <a:t>开始使用帮助</a:t>
            </a:r>
            <a:r>
              <a:rPr lang="en-US" altLang="zh-CN" dirty="0">
                <a:latin typeface="Calibri" charset="0"/>
                <a:ea typeface="黑体" charset="0"/>
                <a:cs typeface="Arial" panose="020B0604020202090204" pitchFamily="34" charset="0"/>
              </a:rPr>
              <a:t>(helper)</a:t>
            </a:r>
            <a:r>
              <a:rPr lang="zh-CN" altLang="en-US" dirty="0">
                <a:latin typeface="Calibri" charset="0"/>
                <a:ea typeface="黑体" charset="0"/>
                <a:cs typeface="Arial" panose="020B0604020202090204" pitchFamily="34" charset="0"/>
              </a:rPr>
              <a:t>函数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713" y="2451768"/>
            <a:ext cx="8216105" cy="303463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Calibri" charset="0"/>
                <a:ea typeface="黑体" charset="0"/>
                <a:cs typeface="Arial" panose="020B0604020202090204" pitchFamily="34" charset="0"/>
              </a:rPr>
              <a:t>归并排序</a:t>
            </a:r>
            <a:r>
              <a:rPr lang="en-US" altLang="zh-CN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—— </a:t>
            </a:r>
            <a:r>
              <a:rPr lang="en-US" altLang="zh-CN">
                <a:latin typeface="Calibri" charset="0"/>
                <a:ea typeface="黑体" charset="0"/>
                <a:cs typeface="Arial" panose="020B0604020202090204" pitchFamily="34" charset="0"/>
              </a:rPr>
              <a:t>mergesort</a:t>
            </a:r>
            <a:endParaRPr lang="zh-CN" altLang="en-US">
              <a:latin typeface="Calibri" charset="0"/>
              <a:ea typeface="黑体" charset="0"/>
              <a:cs typeface="Arial" panose="020B060402020209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7538" y="1690688"/>
            <a:ext cx="7867650" cy="4351337"/>
          </a:xfrm>
        </p:spPr>
        <p:txBody>
          <a:bodyPr/>
          <a:lstStyle/>
          <a:p>
            <a:pPr marL="0" indent="0">
              <a:buFont typeface="Arial" panose="020B0604020202090204" pitchFamily="34" charset="0"/>
              <a:buNone/>
            </a:pPr>
            <a:r>
              <a:rPr lang="en-US" altLang="zh-CN" dirty="0" err="1"/>
              <a:t>msort</a:t>
            </a:r>
            <a:r>
              <a:rPr lang="en-US" altLang="zh-CN" dirty="0"/>
              <a:t> : </a:t>
            </a:r>
            <a:r>
              <a:rPr lang="en-US" altLang="zh-CN" dirty="0" err="1"/>
              <a:t>int</a:t>
            </a:r>
            <a:r>
              <a:rPr lang="en-US" altLang="zh-CN" dirty="0"/>
              <a:t> list -&gt; </a:t>
            </a:r>
            <a:r>
              <a:rPr lang="en-US" altLang="zh-CN" dirty="0" err="1"/>
              <a:t>int</a:t>
            </a:r>
            <a:r>
              <a:rPr lang="en-US" altLang="zh-CN" dirty="0"/>
              <a:t> list</a:t>
            </a:r>
          </a:p>
          <a:p>
            <a:pPr marL="0" indent="0">
              <a:buFont typeface="Arial" panose="020B0604020202090204" pitchFamily="34" charset="0"/>
              <a:buNone/>
            </a:pPr>
            <a:endParaRPr lang="en-US" altLang="zh-CN" sz="1000" dirty="0"/>
          </a:p>
          <a:p>
            <a:pPr marL="0" indent="0">
              <a:lnSpc>
                <a:spcPct val="50000"/>
              </a:lnSpc>
              <a:buFont typeface="Arial" panose="020B0604020202090204" pitchFamily="34" charset="0"/>
              <a:buNone/>
            </a:pPr>
            <a:r>
              <a:rPr lang="en-US" altLang="zh-CN" dirty="0"/>
              <a:t>(* REQUIRES true 						*)</a:t>
            </a:r>
          </a:p>
          <a:p>
            <a:pPr marL="0" indent="0">
              <a:lnSpc>
                <a:spcPct val="50000"/>
              </a:lnSpc>
              <a:buFont typeface="Arial" panose="020B0604020202090204" pitchFamily="34" charset="0"/>
              <a:buNone/>
            </a:pPr>
            <a:r>
              <a:rPr lang="en-US" altLang="zh-CN" dirty="0"/>
              <a:t>(* ENSURES </a:t>
            </a:r>
            <a:r>
              <a:rPr lang="en-US" altLang="zh-CN" dirty="0" err="1"/>
              <a:t>msort</a:t>
            </a:r>
            <a:r>
              <a:rPr lang="en-US" altLang="zh-CN" dirty="0"/>
              <a:t>(L) = a &lt;-sorted perm of L 		*)</a:t>
            </a:r>
          </a:p>
          <a:p>
            <a:pPr marL="0" indent="0">
              <a:buFont typeface="Arial" panose="020B0604020202090204" pitchFamily="34" charset="0"/>
              <a:buNone/>
            </a:pPr>
            <a:endParaRPr lang="en-US" altLang="zh-CN" sz="1000" b="1" dirty="0"/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 dirty="0"/>
              <a:t> </a:t>
            </a:r>
            <a:r>
              <a:rPr lang="en-US" altLang="zh-CN" b="1" dirty="0">
                <a:solidFill>
                  <a:srgbClr val="0033CC"/>
                </a:solidFill>
              </a:rPr>
              <a:t>fun </a:t>
            </a:r>
            <a:r>
              <a:rPr lang="en-US" altLang="zh-CN" dirty="0" err="1">
                <a:solidFill>
                  <a:srgbClr val="0033CC"/>
                </a:solidFill>
              </a:rPr>
              <a:t>msort</a:t>
            </a:r>
            <a:r>
              <a:rPr lang="en-US" altLang="zh-CN" dirty="0">
                <a:solidFill>
                  <a:srgbClr val="0033CC"/>
                </a:solidFill>
              </a:rPr>
              <a:t> [ ] = [ ]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     | </a:t>
            </a:r>
            <a:r>
              <a:rPr lang="en-US" altLang="zh-CN" dirty="0" err="1">
                <a:solidFill>
                  <a:srgbClr val="0033CC"/>
                </a:solidFill>
              </a:rPr>
              <a:t>msort</a:t>
            </a:r>
            <a:r>
              <a:rPr lang="en-US" altLang="zh-CN" dirty="0">
                <a:solidFill>
                  <a:srgbClr val="0033CC"/>
                </a:solidFill>
              </a:rPr>
              <a:t> [x] = [x]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     | </a:t>
            </a:r>
            <a:r>
              <a:rPr lang="en-US" altLang="zh-CN" dirty="0" err="1">
                <a:solidFill>
                  <a:srgbClr val="0033CC"/>
                </a:solidFill>
              </a:rPr>
              <a:t>msort</a:t>
            </a:r>
            <a:r>
              <a:rPr lang="en-US" altLang="zh-CN" dirty="0">
                <a:solidFill>
                  <a:srgbClr val="0033CC"/>
                </a:solidFill>
              </a:rPr>
              <a:t> L =  </a:t>
            </a:r>
            <a:r>
              <a:rPr lang="en-US" altLang="zh-CN" b="1" dirty="0">
                <a:solidFill>
                  <a:srgbClr val="0033CC"/>
                </a:solidFill>
              </a:rPr>
              <a:t>let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 dirty="0">
                <a:solidFill>
                  <a:srgbClr val="0033CC"/>
                </a:solidFill>
              </a:rPr>
              <a:t>			</a:t>
            </a:r>
            <a:r>
              <a:rPr lang="en-US" altLang="zh-CN" b="1" dirty="0" err="1">
                <a:solidFill>
                  <a:srgbClr val="0033CC"/>
                </a:solidFill>
              </a:rPr>
              <a:t>val</a:t>
            </a:r>
            <a:r>
              <a:rPr lang="en-US" altLang="zh-CN" b="1" dirty="0">
                <a:solidFill>
                  <a:srgbClr val="0033CC"/>
                </a:solidFill>
              </a:rPr>
              <a:t> </a:t>
            </a:r>
            <a:r>
              <a:rPr lang="en-US" altLang="zh-CN" dirty="0">
                <a:solidFill>
                  <a:srgbClr val="0033CC"/>
                </a:solidFill>
              </a:rPr>
              <a:t>(A, B) = split L	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 dirty="0">
                <a:solidFill>
                  <a:srgbClr val="0033CC"/>
                </a:solidFill>
              </a:rPr>
              <a:t>		    in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			merge (</a:t>
            </a:r>
            <a:r>
              <a:rPr lang="en-US" altLang="zh-CN" dirty="0" err="1">
                <a:solidFill>
                  <a:srgbClr val="0033CC"/>
                </a:solidFill>
              </a:rPr>
              <a:t>msort</a:t>
            </a:r>
            <a:r>
              <a:rPr lang="en-US" altLang="zh-CN" dirty="0">
                <a:solidFill>
                  <a:srgbClr val="0033CC"/>
                </a:solidFill>
              </a:rPr>
              <a:t> A, </a:t>
            </a:r>
            <a:r>
              <a:rPr lang="en-US" altLang="zh-CN" dirty="0" err="1">
                <a:solidFill>
                  <a:srgbClr val="0033CC"/>
                </a:solidFill>
              </a:rPr>
              <a:t>msort</a:t>
            </a:r>
            <a:r>
              <a:rPr lang="en-US" altLang="zh-CN" dirty="0">
                <a:solidFill>
                  <a:srgbClr val="0033CC"/>
                </a:solidFill>
              </a:rPr>
              <a:t> B)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 dirty="0">
                <a:solidFill>
                  <a:srgbClr val="0033CC"/>
                </a:solidFill>
              </a:rPr>
              <a:t>		    end</a:t>
            </a:r>
            <a:endParaRPr lang="zh-CN" altLang="en-US" dirty="0">
              <a:solidFill>
                <a:srgbClr val="0033CC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467475" y="3016250"/>
            <a:ext cx="5724525" cy="36671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1000"/>
              </a:spcBef>
              <a:defRPr/>
            </a:pPr>
            <a:r>
              <a:rPr lang="en-US" altLang="zh-CN" sz="2800" b="1" dirty="0">
                <a:solidFill>
                  <a:srgbClr val="0033CC"/>
                </a:solidFill>
                <a:latin typeface="+mn-lt"/>
                <a:ea typeface="+mn-ea"/>
              </a:rPr>
              <a:t>fun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+mn-ea"/>
              </a:rPr>
              <a:t> </a:t>
            </a:r>
            <a:r>
              <a:rPr lang="en-US" altLang="zh-CN" sz="2800" dirty="0" err="1">
                <a:solidFill>
                  <a:srgbClr val="0033CC"/>
                </a:solidFill>
                <a:latin typeface="+mn-lt"/>
                <a:ea typeface="+mn-ea"/>
              </a:rPr>
              <a:t>msort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+mn-ea"/>
              </a:rPr>
              <a:t> [ ] = [ ]</a:t>
            </a:r>
            <a:br>
              <a:rPr lang="en-US" altLang="zh-CN" sz="2800" dirty="0">
                <a:solidFill>
                  <a:srgbClr val="0033CC"/>
                </a:solidFill>
                <a:latin typeface="+mn-lt"/>
                <a:ea typeface="+mn-ea"/>
              </a:rPr>
            </a:br>
            <a:r>
              <a:rPr lang="en-US" altLang="zh-CN" sz="2800" dirty="0">
                <a:solidFill>
                  <a:srgbClr val="0033CC"/>
                </a:solidFill>
                <a:latin typeface="+mn-lt"/>
                <a:ea typeface="+mn-ea"/>
              </a:rPr>
              <a:t>    | </a:t>
            </a:r>
            <a:r>
              <a:rPr lang="en-US" altLang="zh-CN" sz="2800" dirty="0" err="1">
                <a:solidFill>
                  <a:srgbClr val="0033CC"/>
                </a:solidFill>
                <a:latin typeface="+mn-lt"/>
                <a:ea typeface="+mn-ea"/>
              </a:rPr>
              <a:t>msort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+mn-ea"/>
              </a:rPr>
              <a:t> [x] = [x]</a:t>
            </a:r>
            <a:br>
              <a:rPr lang="en-US" altLang="zh-CN" sz="2800" dirty="0">
                <a:solidFill>
                  <a:srgbClr val="0033CC"/>
                </a:solidFill>
                <a:latin typeface="+mn-lt"/>
                <a:ea typeface="+mn-ea"/>
              </a:rPr>
            </a:br>
            <a:r>
              <a:rPr lang="en-US" altLang="zh-CN" sz="2800" dirty="0">
                <a:solidFill>
                  <a:srgbClr val="0033CC"/>
                </a:solidFill>
                <a:latin typeface="+mn-lt"/>
                <a:ea typeface="+mn-ea"/>
              </a:rPr>
              <a:t>    | </a:t>
            </a:r>
            <a:r>
              <a:rPr lang="en-US" altLang="zh-CN" sz="2800" dirty="0" err="1">
                <a:solidFill>
                  <a:srgbClr val="0033CC"/>
                </a:solidFill>
                <a:latin typeface="+mn-lt"/>
                <a:ea typeface="+mn-ea"/>
              </a:rPr>
              <a:t>msort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+mn-ea"/>
              </a:rPr>
              <a:t> L = let</a:t>
            </a:r>
            <a:br>
              <a:rPr lang="en-US" altLang="zh-CN" sz="2800" dirty="0">
                <a:solidFill>
                  <a:srgbClr val="0033CC"/>
                </a:solidFill>
                <a:latin typeface="+mn-lt"/>
                <a:ea typeface="+mn-ea"/>
              </a:rPr>
            </a:br>
            <a:r>
              <a:rPr lang="en-US" altLang="zh-CN" sz="2800" dirty="0">
                <a:solidFill>
                  <a:srgbClr val="0033CC"/>
                </a:solidFill>
                <a:latin typeface="+mn-lt"/>
                <a:ea typeface="+mn-ea"/>
              </a:rPr>
              <a:t>		     </a:t>
            </a:r>
            <a:r>
              <a:rPr lang="en-US" altLang="zh-CN" sz="2800" b="1" dirty="0" err="1">
                <a:solidFill>
                  <a:srgbClr val="0033CC"/>
                </a:solidFill>
                <a:latin typeface="+mn-lt"/>
                <a:ea typeface="+mn-ea"/>
              </a:rPr>
              <a:t>val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+mn-ea"/>
              </a:rPr>
              <a:t> (A, B) = split L</a:t>
            </a:r>
            <a:br>
              <a:rPr lang="en-US" altLang="zh-CN" sz="2800" dirty="0">
                <a:solidFill>
                  <a:srgbClr val="0033CC"/>
                </a:solidFill>
                <a:latin typeface="+mn-lt"/>
                <a:ea typeface="+mn-ea"/>
              </a:rPr>
            </a:br>
            <a:r>
              <a:rPr lang="en-US" altLang="zh-CN" sz="2800" dirty="0">
                <a:solidFill>
                  <a:srgbClr val="0033CC"/>
                </a:solidFill>
                <a:latin typeface="+mn-lt"/>
                <a:ea typeface="+mn-ea"/>
              </a:rPr>
              <a:t>		</a:t>
            </a:r>
            <a:r>
              <a:rPr lang="en-US" altLang="zh-CN" sz="2800" b="1" dirty="0">
                <a:solidFill>
                  <a:srgbClr val="0033CC"/>
                </a:solidFill>
                <a:latin typeface="+mn-lt"/>
                <a:ea typeface="+mn-ea"/>
              </a:rPr>
              <a:t>     </a:t>
            </a:r>
            <a:r>
              <a:rPr lang="en-US" altLang="zh-CN" sz="2800" b="1" dirty="0" err="1">
                <a:solidFill>
                  <a:srgbClr val="0033CC"/>
                </a:solidFill>
                <a:latin typeface="+mn-lt"/>
                <a:ea typeface="+mn-ea"/>
              </a:rPr>
              <a:t>val</a:t>
            </a:r>
            <a:r>
              <a:rPr lang="en-US" altLang="zh-CN" sz="2800" b="1" dirty="0">
                <a:solidFill>
                  <a:srgbClr val="0033CC"/>
                </a:solidFill>
                <a:latin typeface="+mn-lt"/>
                <a:ea typeface="+mn-ea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+mn-ea"/>
              </a:rPr>
              <a:t>A’ = </a:t>
            </a:r>
            <a:r>
              <a:rPr lang="en-US" altLang="zh-CN" sz="2800" dirty="0" err="1">
                <a:solidFill>
                  <a:srgbClr val="0033CC"/>
                </a:solidFill>
                <a:latin typeface="+mn-lt"/>
                <a:ea typeface="+mn-ea"/>
              </a:rPr>
              <a:t>msort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+mn-ea"/>
              </a:rPr>
              <a:t> A</a:t>
            </a:r>
            <a:br>
              <a:rPr lang="en-US" altLang="zh-CN" sz="2800" dirty="0">
                <a:solidFill>
                  <a:srgbClr val="0033CC"/>
                </a:solidFill>
                <a:latin typeface="+mn-lt"/>
                <a:ea typeface="+mn-ea"/>
              </a:rPr>
            </a:br>
            <a:r>
              <a:rPr lang="en-US" altLang="zh-CN" sz="2800" dirty="0">
                <a:solidFill>
                  <a:srgbClr val="0033CC"/>
                </a:solidFill>
                <a:latin typeface="+mn-lt"/>
                <a:ea typeface="+mn-ea"/>
              </a:rPr>
              <a:t>		</a:t>
            </a:r>
            <a:r>
              <a:rPr lang="en-US" altLang="zh-CN" sz="2800" b="1" dirty="0">
                <a:solidFill>
                  <a:srgbClr val="0033CC"/>
                </a:solidFill>
                <a:latin typeface="+mn-lt"/>
                <a:ea typeface="+mn-ea"/>
              </a:rPr>
              <a:t>     </a:t>
            </a:r>
            <a:r>
              <a:rPr lang="en-US" altLang="zh-CN" sz="2800" b="1" dirty="0" err="1">
                <a:solidFill>
                  <a:srgbClr val="0033CC"/>
                </a:solidFill>
                <a:latin typeface="+mn-lt"/>
                <a:ea typeface="+mn-ea"/>
              </a:rPr>
              <a:t>val</a:t>
            </a:r>
            <a:r>
              <a:rPr lang="en-US" altLang="zh-CN" sz="2800" b="1" dirty="0">
                <a:solidFill>
                  <a:srgbClr val="0033CC"/>
                </a:solidFill>
                <a:latin typeface="+mn-lt"/>
                <a:ea typeface="+mn-ea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+mn-ea"/>
              </a:rPr>
              <a:t>B’ = </a:t>
            </a:r>
            <a:r>
              <a:rPr lang="en-US" altLang="zh-CN" sz="2800" dirty="0" err="1">
                <a:solidFill>
                  <a:srgbClr val="0033CC"/>
                </a:solidFill>
                <a:latin typeface="+mn-lt"/>
                <a:ea typeface="+mn-ea"/>
              </a:rPr>
              <a:t>msort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+mn-ea"/>
              </a:rPr>
              <a:t> B</a:t>
            </a:r>
          </a:p>
          <a:p>
            <a:pPr>
              <a:spcBef>
                <a:spcPts val="1000"/>
              </a:spcBef>
              <a:defRPr/>
            </a:pPr>
            <a:r>
              <a:rPr lang="en-US" altLang="zh-CN" sz="2800" dirty="0">
                <a:solidFill>
                  <a:srgbClr val="0033CC"/>
                </a:solidFill>
                <a:latin typeface="+mn-lt"/>
                <a:ea typeface="+mn-ea"/>
              </a:rPr>
              <a:t>		</a:t>
            </a:r>
            <a:r>
              <a:rPr lang="en-US" altLang="zh-CN" sz="2800" b="1" dirty="0">
                <a:solidFill>
                  <a:srgbClr val="0033CC"/>
                </a:solidFill>
                <a:latin typeface="+mn-lt"/>
                <a:ea typeface="+mn-ea"/>
              </a:rPr>
              <a:t>  in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+mn-ea"/>
              </a:rPr>
              <a:t>    merge (A’, B’)</a:t>
            </a:r>
            <a:br>
              <a:rPr lang="en-US" altLang="zh-CN" sz="2800" dirty="0">
                <a:solidFill>
                  <a:srgbClr val="0033CC"/>
                </a:solidFill>
                <a:latin typeface="+mn-lt"/>
                <a:ea typeface="+mn-ea"/>
              </a:rPr>
            </a:br>
            <a:r>
              <a:rPr lang="en-US" altLang="zh-CN" sz="2800" dirty="0">
                <a:solidFill>
                  <a:srgbClr val="0033CC"/>
                </a:solidFill>
                <a:latin typeface="+mn-lt"/>
                <a:ea typeface="+mn-ea"/>
              </a:rPr>
              <a:t>		</a:t>
            </a:r>
            <a:r>
              <a:rPr lang="en-US" altLang="zh-CN" sz="2800" b="1" dirty="0">
                <a:solidFill>
                  <a:srgbClr val="0033CC"/>
                </a:solidFill>
                <a:latin typeface="+mn-lt"/>
                <a:ea typeface="+mn-ea"/>
              </a:rPr>
              <a:t>  end</a:t>
            </a:r>
            <a:endParaRPr lang="zh-CN" altLang="en-US" sz="2800" b="1" dirty="0">
              <a:solidFill>
                <a:srgbClr val="0033CC"/>
              </a:solidFill>
              <a:latin typeface="+mn-lt"/>
              <a:ea typeface="+mn-ea"/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9513888" y="2432050"/>
            <a:ext cx="22367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如何证明？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101725" y="3751263"/>
            <a:ext cx="2497138" cy="498475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7" name="圆角矩形标注 6"/>
          <p:cNvSpPr/>
          <p:nvPr/>
        </p:nvSpPr>
        <p:spPr>
          <a:xfrm>
            <a:off x="3765550" y="3289300"/>
            <a:ext cx="1390650" cy="461963"/>
          </a:xfrm>
          <a:prstGeom prst="wedgeRoundRectCallout">
            <a:avLst>
              <a:gd name="adj1" fmla="val -58897"/>
              <a:gd name="adj2" fmla="val 89690"/>
              <a:gd name="adj3" fmla="val 16667"/>
            </a:avLst>
          </a:prstGeom>
          <a:solidFill>
            <a:srgbClr val="B9D4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能否去掉？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 bldLvl="0" animBg="1"/>
      <p:bldP spid="7" grpId="0" bldLvl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Calibri" charset="0"/>
                <a:ea typeface="黑体" charset="0"/>
                <a:cs typeface="Arial" panose="020B0604020202090204" pitchFamily="34" charset="0"/>
              </a:rPr>
              <a:t>归并排序</a:t>
            </a:r>
            <a:r>
              <a:rPr lang="en-US" altLang="zh-CN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—— </a:t>
            </a:r>
            <a:r>
              <a:rPr lang="en-US" altLang="zh-CN">
                <a:latin typeface="Calibri" charset="0"/>
                <a:ea typeface="黑体" charset="0"/>
                <a:cs typeface="Arial" panose="020B0604020202090204" pitchFamily="34" charset="0"/>
              </a:rPr>
              <a:t>mergesort</a:t>
            </a:r>
            <a:endParaRPr lang="zh-CN" altLang="en-US">
              <a:latin typeface="Calibri" charset="0"/>
              <a:ea typeface="黑体" charset="0"/>
              <a:cs typeface="Arial" panose="020B060402020209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13089" y="1690688"/>
            <a:ext cx="7867650" cy="4351337"/>
          </a:xfrm>
        </p:spPr>
        <p:txBody>
          <a:bodyPr/>
          <a:lstStyle/>
          <a:p>
            <a:pPr marL="0" indent="0">
              <a:buFont typeface="Arial" panose="020B0604020202090204" pitchFamily="34" charset="0"/>
              <a:buNone/>
            </a:pPr>
            <a:r>
              <a:rPr lang="en-US" altLang="zh-CN" dirty="0" err="1"/>
              <a:t>msort</a:t>
            </a:r>
            <a:r>
              <a:rPr lang="en-US" altLang="zh-CN" dirty="0"/>
              <a:t> : </a:t>
            </a:r>
            <a:r>
              <a:rPr lang="en-US" altLang="zh-CN" dirty="0" err="1"/>
              <a:t>int</a:t>
            </a:r>
            <a:r>
              <a:rPr lang="en-US" altLang="zh-CN" dirty="0"/>
              <a:t> list -&gt; </a:t>
            </a:r>
            <a:r>
              <a:rPr lang="en-US" altLang="zh-CN" dirty="0" err="1"/>
              <a:t>int</a:t>
            </a:r>
            <a:r>
              <a:rPr lang="en-US" altLang="zh-CN" dirty="0"/>
              <a:t> list</a:t>
            </a:r>
          </a:p>
          <a:p>
            <a:pPr marL="0" indent="0">
              <a:buFont typeface="Arial" panose="020B0604020202090204" pitchFamily="34" charset="0"/>
              <a:buNone/>
            </a:pPr>
            <a:endParaRPr lang="en-US" altLang="zh-CN" sz="1000" dirty="0"/>
          </a:p>
          <a:p>
            <a:pPr marL="0" indent="0">
              <a:lnSpc>
                <a:spcPct val="50000"/>
              </a:lnSpc>
              <a:buFont typeface="Arial" panose="020B0604020202090204" pitchFamily="34" charset="0"/>
              <a:buNone/>
            </a:pPr>
            <a:r>
              <a:rPr lang="en-US" altLang="zh-CN" dirty="0"/>
              <a:t>(* REQUIRES true 						*)</a:t>
            </a:r>
          </a:p>
          <a:p>
            <a:pPr marL="0" indent="0">
              <a:lnSpc>
                <a:spcPct val="50000"/>
              </a:lnSpc>
              <a:buFont typeface="Arial" panose="020B0604020202090204" pitchFamily="34" charset="0"/>
              <a:buNone/>
            </a:pPr>
            <a:r>
              <a:rPr lang="en-US" altLang="zh-CN" dirty="0"/>
              <a:t>(* ENSURES </a:t>
            </a:r>
            <a:r>
              <a:rPr lang="en-US" altLang="zh-CN" dirty="0" err="1"/>
              <a:t>msort</a:t>
            </a:r>
            <a:r>
              <a:rPr lang="en-US" altLang="zh-CN" dirty="0"/>
              <a:t>(L) = a &lt;-sorted perm of L 		*)</a:t>
            </a:r>
          </a:p>
          <a:p>
            <a:pPr marL="0" indent="0">
              <a:buFont typeface="Arial" panose="020B0604020202090204" pitchFamily="34" charset="0"/>
              <a:buNone/>
            </a:pPr>
            <a:endParaRPr lang="en-US" altLang="zh-CN" sz="1000" b="1" dirty="0"/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 dirty="0"/>
              <a:t> </a:t>
            </a:r>
            <a:r>
              <a:rPr lang="en-US" altLang="zh-CN" b="1" dirty="0">
                <a:solidFill>
                  <a:srgbClr val="0033CC"/>
                </a:solidFill>
              </a:rPr>
              <a:t>fun </a:t>
            </a:r>
            <a:r>
              <a:rPr lang="en-US" altLang="zh-CN" dirty="0" err="1">
                <a:solidFill>
                  <a:srgbClr val="0033CC"/>
                </a:solidFill>
              </a:rPr>
              <a:t>msort</a:t>
            </a:r>
            <a:r>
              <a:rPr lang="en-US" altLang="zh-CN" dirty="0">
                <a:solidFill>
                  <a:srgbClr val="0033CC"/>
                </a:solidFill>
              </a:rPr>
              <a:t> [ ] = [ ]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     | </a:t>
            </a:r>
            <a:r>
              <a:rPr lang="en-US" altLang="zh-CN" dirty="0" err="1">
                <a:solidFill>
                  <a:srgbClr val="0033CC"/>
                </a:solidFill>
              </a:rPr>
              <a:t>msort</a:t>
            </a:r>
            <a:r>
              <a:rPr lang="en-US" altLang="zh-CN" dirty="0">
                <a:solidFill>
                  <a:srgbClr val="0033CC"/>
                </a:solidFill>
              </a:rPr>
              <a:t> [x] = [x]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     | </a:t>
            </a:r>
            <a:r>
              <a:rPr lang="en-US" altLang="zh-CN" dirty="0" err="1">
                <a:solidFill>
                  <a:srgbClr val="0033CC"/>
                </a:solidFill>
              </a:rPr>
              <a:t>msort</a:t>
            </a:r>
            <a:r>
              <a:rPr lang="en-US" altLang="zh-CN" dirty="0">
                <a:solidFill>
                  <a:srgbClr val="0033CC"/>
                </a:solidFill>
              </a:rPr>
              <a:t> L =  </a:t>
            </a:r>
            <a:r>
              <a:rPr lang="en-US" altLang="zh-CN" b="1" dirty="0">
                <a:solidFill>
                  <a:srgbClr val="0033CC"/>
                </a:solidFill>
              </a:rPr>
              <a:t>let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 dirty="0">
                <a:solidFill>
                  <a:srgbClr val="0033CC"/>
                </a:solidFill>
              </a:rPr>
              <a:t>			</a:t>
            </a:r>
            <a:r>
              <a:rPr lang="en-US" altLang="zh-CN" b="1" dirty="0" err="1">
                <a:solidFill>
                  <a:srgbClr val="0033CC"/>
                </a:solidFill>
              </a:rPr>
              <a:t>val</a:t>
            </a:r>
            <a:r>
              <a:rPr lang="en-US" altLang="zh-CN" b="1" dirty="0">
                <a:solidFill>
                  <a:srgbClr val="0033CC"/>
                </a:solidFill>
              </a:rPr>
              <a:t> </a:t>
            </a:r>
            <a:r>
              <a:rPr lang="en-US" altLang="zh-CN" dirty="0">
                <a:solidFill>
                  <a:srgbClr val="0033CC"/>
                </a:solidFill>
              </a:rPr>
              <a:t>(A, B) = split L	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 dirty="0">
                <a:solidFill>
                  <a:srgbClr val="0033CC"/>
                </a:solidFill>
              </a:rPr>
              <a:t>		    in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			merge (</a:t>
            </a:r>
            <a:r>
              <a:rPr lang="en-US" altLang="zh-CN" dirty="0" err="1">
                <a:solidFill>
                  <a:srgbClr val="0033CC"/>
                </a:solidFill>
              </a:rPr>
              <a:t>msort</a:t>
            </a:r>
            <a:r>
              <a:rPr lang="en-US" altLang="zh-CN" dirty="0">
                <a:solidFill>
                  <a:srgbClr val="0033CC"/>
                </a:solidFill>
              </a:rPr>
              <a:t> A, </a:t>
            </a:r>
            <a:r>
              <a:rPr lang="en-US" altLang="zh-CN" dirty="0" err="1">
                <a:solidFill>
                  <a:srgbClr val="0033CC"/>
                </a:solidFill>
              </a:rPr>
              <a:t>msort</a:t>
            </a:r>
            <a:r>
              <a:rPr lang="en-US" altLang="zh-CN" dirty="0">
                <a:solidFill>
                  <a:srgbClr val="0033CC"/>
                </a:solidFill>
              </a:rPr>
              <a:t> B)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 dirty="0">
                <a:solidFill>
                  <a:srgbClr val="0033CC"/>
                </a:solidFill>
              </a:rPr>
              <a:t>		    end</a:t>
            </a:r>
            <a:endParaRPr lang="zh-CN" altLang="en-US" dirty="0">
              <a:solidFill>
                <a:srgbClr val="0033CC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897276" y="3751263"/>
            <a:ext cx="2497138" cy="498475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7" name="圆角矩形标注 6"/>
          <p:cNvSpPr/>
          <p:nvPr/>
        </p:nvSpPr>
        <p:spPr>
          <a:xfrm>
            <a:off x="5561101" y="3289300"/>
            <a:ext cx="1390650" cy="461963"/>
          </a:xfrm>
          <a:prstGeom prst="wedgeRoundRectCallout">
            <a:avLst>
              <a:gd name="adj1" fmla="val -58897"/>
              <a:gd name="adj2" fmla="val 89690"/>
              <a:gd name="adj3" fmla="val 16667"/>
            </a:avLst>
          </a:prstGeom>
          <a:solidFill>
            <a:srgbClr val="B9D4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能否去掉？</a:t>
            </a:r>
          </a:p>
        </p:txBody>
      </p:sp>
      <p:sp>
        <p:nvSpPr>
          <p:cNvPr id="9" name="圆角矩形标注 8"/>
          <p:cNvSpPr/>
          <p:nvPr/>
        </p:nvSpPr>
        <p:spPr>
          <a:xfrm>
            <a:off x="7827530" y="3289300"/>
            <a:ext cx="4364470" cy="1529541"/>
          </a:xfrm>
          <a:prstGeom prst="wedgeRoundRectCallout">
            <a:avLst>
              <a:gd name="adj1" fmla="val -58897"/>
              <a:gd name="adj2" fmla="val 89690"/>
              <a:gd name="adj3" fmla="val 16667"/>
            </a:avLst>
          </a:prstGeom>
          <a:solidFill>
            <a:srgbClr val="B9D4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dirty="0" err="1">
                <a:solidFill>
                  <a:srgbClr val="0033CC"/>
                </a:solidFill>
              </a:rPr>
              <a:t>msort</a:t>
            </a:r>
            <a:r>
              <a:rPr lang="en-US" altLang="zh-CN" dirty="0">
                <a:solidFill>
                  <a:srgbClr val="0033CC"/>
                </a:solidFill>
              </a:rPr>
              <a:t> [1] =</a:t>
            </a:r>
            <a:endParaRPr lang="zh-CN" altLang="en-US" dirty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  <a:p>
            <a:pPr>
              <a:defRPr/>
            </a:pPr>
            <a:r>
              <a:rPr lang="en-US" altLang="zh-CN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=&gt; merge(</a:t>
            </a:r>
            <a:r>
              <a:rPr lang="en-US" altLang="zh-CN" dirty="0" err="1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msort</a:t>
            </a:r>
            <a:r>
              <a:rPr lang="en-US" altLang="zh-CN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[1],</a:t>
            </a:r>
            <a:r>
              <a:rPr lang="zh-CN" altLang="en-US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dirty="0" err="1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msort</a:t>
            </a:r>
            <a:r>
              <a:rPr lang="en-US" altLang="zh-CN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[])</a:t>
            </a:r>
            <a:endParaRPr lang="zh-CN" altLang="en-US" dirty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  <a:p>
            <a:pPr marL="285750" indent="-285750">
              <a:buFont typeface="Symbol" charset="2"/>
              <a:buChar char="Þ"/>
              <a:defRPr/>
            </a:pPr>
            <a:r>
              <a:rPr lang="en-US" altLang="zh-CN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merge(merge(</a:t>
            </a:r>
            <a:r>
              <a:rPr lang="en-US" altLang="zh-CN" dirty="0" err="1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msort</a:t>
            </a:r>
            <a:r>
              <a:rPr lang="en-US" altLang="zh-CN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[1], </a:t>
            </a:r>
            <a:r>
              <a:rPr lang="en-US" altLang="zh-CN" dirty="0" err="1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msort</a:t>
            </a:r>
            <a:r>
              <a:rPr lang="en-US" altLang="zh-CN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[]),</a:t>
            </a:r>
            <a:r>
              <a:rPr lang="zh-CN" altLang="en-US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…</a:t>
            </a:r>
            <a:r>
              <a:rPr lang="zh-CN" altLang="en-US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))</a:t>
            </a:r>
            <a:endParaRPr lang="zh-CN" altLang="en-US" dirty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  <a:p>
            <a:pPr marL="285750" indent="-285750">
              <a:buFont typeface="Symbol" charset="2"/>
              <a:buChar char="Þ"/>
              <a:defRPr/>
            </a:pPr>
            <a:r>
              <a:rPr lang="en-US" altLang="zh-CN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不断拆分</a:t>
            </a:r>
            <a:r>
              <a:rPr lang="en-US" altLang="zh-CN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split[x]</a:t>
            </a:r>
            <a:endParaRPr lang="zh-CN" altLang="en-US" dirty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9" grpId="0" bldLvl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Calibri" charset="0"/>
                <a:ea typeface="黑体" charset="0"/>
                <a:cs typeface="Arial" panose="020B0604020202090204" pitchFamily="34" charset="0"/>
              </a:rPr>
              <a:t>归并排序</a:t>
            </a:r>
            <a:r>
              <a:rPr lang="en-US" altLang="zh-CN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—— </a:t>
            </a:r>
            <a:r>
              <a:rPr lang="en-US" altLang="zh-CN">
                <a:latin typeface="Calibri" charset="0"/>
                <a:ea typeface="黑体" charset="0"/>
                <a:cs typeface="Arial" panose="020B0604020202090204" pitchFamily="34" charset="0"/>
              </a:rPr>
              <a:t>mergesort</a:t>
            </a:r>
            <a:endParaRPr lang="zh-CN" altLang="en-US">
              <a:latin typeface="Calibri" charset="0"/>
              <a:ea typeface="黑体" charset="0"/>
              <a:cs typeface="Arial" panose="020B060402020209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0" y="1690688"/>
            <a:ext cx="7493000" cy="48387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7525" y="0"/>
            <a:ext cx="10515600" cy="1325563"/>
          </a:xfrm>
        </p:spPr>
        <p:txBody>
          <a:bodyPr/>
          <a:lstStyle/>
          <a:p>
            <a:r>
              <a:rPr lang="zh-CN" altLang="en-US">
                <a:latin typeface="Calibri" charset="0"/>
                <a:ea typeface="黑体" charset="0"/>
                <a:cs typeface="Arial" panose="020B0604020202090204" pitchFamily="34" charset="0"/>
              </a:rPr>
              <a:t>归并排序</a:t>
            </a:r>
          </a:p>
        </p:txBody>
      </p:sp>
      <p:sp>
        <p:nvSpPr>
          <p:cNvPr id="4" name="内容占位符 2"/>
          <p:cNvSpPr txBox="1"/>
          <p:nvPr/>
        </p:nvSpPr>
        <p:spPr bwMode="auto">
          <a:xfrm>
            <a:off x="406400" y="1192213"/>
            <a:ext cx="4573588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>
                <a:solidFill>
                  <a:srgbClr val="0033CC"/>
                </a:solidFill>
              </a:rPr>
              <a:t>fun </a:t>
            </a:r>
            <a:r>
              <a:rPr lang="en-US" altLang="zh-CN">
                <a:solidFill>
                  <a:srgbClr val="0033CC"/>
                </a:solidFill>
              </a:rPr>
              <a:t>split [ ]  = ([ ],  [ ]) </a:t>
            </a:r>
          </a:p>
          <a:p>
            <a:pPr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>
                <a:solidFill>
                  <a:srgbClr val="0033CC"/>
                </a:solidFill>
              </a:rPr>
              <a:t>    | split [x] = ([x], [ ])</a:t>
            </a:r>
          </a:p>
          <a:p>
            <a:pPr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>
                <a:solidFill>
                  <a:srgbClr val="0033CC"/>
                </a:solidFill>
              </a:rPr>
              <a:t>    | split (x::y::L) =</a:t>
            </a:r>
          </a:p>
          <a:p>
            <a:pPr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>
                <a:solidFill>
                  <a:srgbClr val="0033CC"/>
                </a:solidFill>
              </a:rPr>
              <a:t>	let </a:t>
            </a:r>
            <a:r>
              <a:rPr lang="en-US" altLang="zh-CN">
                <a:solidFill>
                  <a:srgbClr val="0033CC"/>
                </a:solidFill>
              </a:rPr>
              <a:t>val (A, B) =split L 	</a:t>
            </a:r>
          </a:p>
          <a:p>
            <a:pPr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>
                <a:solidFill>
                  <a:srgbClr val="0033CC"/>
                </a:solidFill>
              </a:rPr>
              <a:t>	in </a:t>
            </a:r>
            <a:r>
              <a:rPr lang="es-ES" altLang="zh-CN">
                <a:solidFill>
                  <a:srgbClr val="0033CC"/>
                </a:solidFill>
              </a:rPr>
              <a:t>(x::A, y::B) 	</a:t>
            </a:r>
          </a:p>
          <a:p>
            <a:pPr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s-ES" altLang="zh-CN" b="1">
                <a:solidFill>
                  <a:srgbClr val="0033CC"/>
                </a:solidFill>
              </a:rPr>
              <a:t>	end</a:t>
            </a:r>
            <a:endParaRPr lang="en-US" altLang="zh-CN">
              <a:solidFill>
                <a:srgbClr val="0033CC"/>
              </a:solidFill>
              <a:latin typeface="Arial" panose="020B0604020202090204" pitchFamily="34" charset="0"/>
              <a:ea typeface="黑体" charset="0"/>
            </a:endParaRPr>
          </a:p>
        </p:txBody>
      </p:sp>
      <p:sp>
        <p:nvSpPr>
          <p:cNvPr id="5" name="内容占位符 2"/>
          <p:cNvSpPr txBox="1"/>
          <p:nvPr/>
        </p:nvSpPr>
        <p:spPr bwMode="auto">
          <a:xfrm>
            <a:off x="4697413" y="1593850"/>
            <a:ext cx="7148512" cy="288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marL="0" lvl="1">
              <a:spcBef>
                <a:spcPts val="1000"/>
              </a:spcBef>
              <a:buFont typeface="Arial" panose="020B0604020202090204" pitchFamily="34" charset="0"/>
              <a:buNone/>
            </a:pPr>
            <a:r>
              <a:rPr lang="en-US" altLang="zh-CN" sz="2800" b="1" dirty="0">
                <a:solidFill>
                  <a:srgbClr val="0033CC"/>
                </a:solidFill>
              </a:rPr>
              <a:t>fun</a:t>
            </a:r>
            <a:r>
              <a:rPr lang="en-US" altLang="zh-CN" sz="2800" dirty="0">
                <a:solidFill>
                  <a:srgbClr val="0033CC"/>
                </a:solidFill>
              </a:rPr>
              <a:t> merge (A, [ ]) = A</a:t>
            </a:r>
          </a:p>
          <a:p>
            <a:pPr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    | merge ([ ], B) = B</a:t>
            </a:r>
          </a:p>
          <a:p>
            <a:pPr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    | merge (x::A, y::B) = </a:t>
            </a:r>
            <a:r>
              <a:rPr lang="en-US" altLang="zh-CN" b="1" dirty="0">
                <a:solidFill>
                  <a:srgbClr val="0033CC"/>
                </a:solidFill>
              </a:rPr>
              <a:t>case </a:t>
            </a:r>
            <a:r>
              <a:rPr lang="en-US" altLang="zh-CN" dirty="0">
                <a:solidFill>
                  <a:srgbClr val="0033CC"/>
                </a:solidFill>
              </a:rPr>
              <a:t>compare(x, y) </a:t>
            </a:r>
            <a:r>
              <a:rPr lang="en-US" altLang="zh-CN" b="1" dirty="0">
                <a:solidFill>
                  <a:srgbClr val="0033CC"/>
                </a:solidFill>
              </a:rPr>
              <a:t>of</a:t>
            </a:r>
          </a:p>
          <a:p>
            <a:pPr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		       LESS =&gt; x :: merge(A, y::B)</a:t>
            </a:r>
          </a:p>
          <a:p>
            <a:pPr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		    | EQUAL =&gt; x::y::merge(A, B)</a:t>
            </a:r>
          </a:p>
          <a:p>
            <a:pPr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	  	    | GREATER =&gt; y :: merge(x::A, B)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207963" y="4476750"/>
            <a:ext cx="6734175" cy="2255838"/>
          </a:xfrm>
        </p:spPr>
        <p:txBody>
          <a:bodyPr/>
          <a:lstStyle/>
          <a:p>
            <a:pPr marL="0" indent="0">
              <a:buFont typeface="Arial" panose="020B0604020202090204" pitchFamily="34" charset="0"/>
              <a:buNone/>
            </a:pPr>
            <a:r>
              <a:rPr lang="en-US" altLang="zh-CN" b="1">
                <a:solidFill>
                  <a:srgbClr val="0033CC"/>
                </a:solidFill>
              </a:rPr>
              <a:t>fun </a:t>
            </a:r>
            <a:r>
              <a:rPr lang="en-US" altLang="zh-CN">
                <a:solidFill>
                  <a:srgbClr val="0033CC"/>
                </a:solidFill>
              </a:rPr>
              <a:t>msort [ ] = [ ]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>
                <a:solidFill>
                  <a:srgbClr val="0033CC"/>
                </a:solidFill>
              </a:rPr>
              <a:t>     | msort [x] = [x]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>
                <a:solidFill>
                  <a:srgbClr val="0033CC"/>
                </a:solidFill>
              </a:rPr>
              <a:t>     | msort L =  </a:t>
            </a:r>
            <a:r>
              <a:rPr lang="en-US" altLang="zh-CN" b="1">
                <a:solidFill>
                  <a:srgbClr val="0033CC"/>
                </a:solidFill>
              </a:rPr>
              <a:t>let	val </a:t>
            </a:r>
            <a:r>
              <a:rPr lang="en-US" altLang="zh-CN">
                <a:solidFill>
                  <a:srgbClr val="0033CC"/>
                </a:solidFill>
              </a:rPr>
              <a:t>(A, B) = split L	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>
                <a:solidFill>
                  <a:srgbClr val="0033CC"/>
                </a:solidFill>
              </a:rPr>
              <a:t>		    in</a:t>
            </a:r>
            <a:r>
              <a:rPr lang="en-US" altLang="zh-CN">
                <a:solidFill>
                  <a:srgbClr val="0033CC"/>
                </a:solidFill>
              </a:rPr>
              <a:t>	merge (msort A, msort B)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>
                <a:solidFill>
                  <a:srgbClr val="0033CC"/>
                </a:solidFill>
              </a:rPr>
              <a:t>		    end</a:t>
            </a:r>
            <a:endParaRPr lang="zh-CN" altLang="en-US">
              <a:solidFill>
                <a:srgbClr val="0033CC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8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Calibri" charset="0"/>
                <a:ea typeface="黑体" charset="0"/>
                <a:cs typeface="Arial" panose="020B0604020202090204" pitchFamily="34" charset="0"/>
              </a:rPr>
              <a:t>msort</a:t>
            </a:r>
            <a:r>
              <a:rPr lang="zh-CN" altLang="en-US">
                <a:latin typeface="Calibri" charset="0"/>
                <a:ea typeface="黑体" charset="0"/>
                <a:cs typeface="Arial" panose="020B0604020202090204" pitchFamily="34" charset="0"/>
              </a:rPr>
              <a:t>的正确性验证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298450" y="2711450"/>
            <a:ext cx="6534150" cy="1498600"/>
          </a:xfrm>
          <a:prstGeom prst="roundRect">
            <a:avLst/>
          </a:prstGeom>
          <a:solidFill>
            <a:srgbClr val="DEEB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400" dirty="0">
                <a:solidFill>
                  <a:srgbClr val="0033CC"/>
                </a:solidFill>
              </a:rPr>
              <a:t>For all L:int list, if length(L)&gt;1</a:t>
            </a:r>
          </a:p>
          <a:p>
            <a:pPr>
              <a:defRPr/>
            </a:pPr>
            <a:r>
              <a:rPr lang="en-US" altLang="zh-CN" sz="2400" dirty="0">
                <a:solidFill>
                  <a:srgbClr val="0033CC"/>
                </a:solidFill>
              </a:rPr>
              <a:t>   then 	  split(L) = (A, B)</a:t>
            </a:r>
          </a:p>
          <a:p>
            <a:pPr>
              <a:defRPr/>
            </a:pPr>
            <a:r>
              <a:rPr lang="en-US" altLang="zh-CN" sz="2400" dirty="0">
                <a:solidFill>
                  <a:srgbClr val="0033CC"/>
                </a:solidFill>
              </a:rPr>
              <a:t>   where A and B have </a:t>
            </a:r>
            <a:r>
              <a:rPr lang="en-US" altLang="zh-CN" sz="2400" i="1" dirty="0">
                <a:solidFill>
                  <a:srgbClr val="0033CC"/>
                </a:solidFill>
              </a:rPr>
              <a:t>shorter length than L</a:t>
            </a:r>
          </a:p>
          <a:p>
            <a:pPr>
              <a:defRPr/>
            </a:pPr>
            <a:r>
              <a:rPr lang="en-US" altLang="zh-CN" sz="2400" dirty="0">
                <a:solidFill>
                  <a:srgbClr val="0033CC"/>
                </a:solidFill>
              </a:rPr>
              <a:t>   and 	  A@B is a permutation of L</a:t>
            </a:r>
            <a:endParaRPr lang="zh-CN" altLang="en-US" sz="2400" dirty="0">
              <a:solidFill>
                <a:srgbClr val="0033CC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46088" y="5053013"/>
            <a:ext cx="5213350" cy="1500187"/>
          </a:xfrm>
          <a:prstGeom prst="roundRect">
            <a:avLst/>
          </a:prstGeom>
          <a:solidFill>
            <a:srgbClr val="DEEB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400" dirty="0">
                <a:solidFill>
                  <a:srgbClr val="0033CC"/>
                </a:solidFill>
              </a:rPr>
              <a:t>For all </a:t>
            </a:r>
            <a:r>
              <a:rPr lang="en-US" altLang="zh-CN" sz="2400" dirty="0">
                <a:solidFill>
                  <a:srgbClr val="FF0000"/>
                </a:solidFill>
              </a:rPr>
              <a:t>sorted</a:t>
            </a:r>
            <a:r>
              <a:rPr lang="en-US" altLang="zh-CN" sz="2400" dirty="0">
                <a:solidFill>
                  <a:srgbClr val="0033CC"/>
                </a:solidFill>
              </a:rPr>
              <a:t> lists A and B,</a:t>
            </a:r>
          </a:p>
          <a:p>
            <a:pPr>
              <a:defRPr/>
            </a:pPr>
            <a:r>
              <a:rPr lang="en-US" altLang="zh-CN" sz="2400" dirty="0">
                <a:solidFill>
                  <a:srgbClr val="0033CC"/>
                </a:solidFill>
              </a:rPr>
              <a:t>   merge(A, B)= a sorted permutation of </a:t>
            </a:r>
            <a:br>
              <a:rPr lang="en-US" altLang="zh-CN" sz="2400" dirty="0">
                <a:solidFill>
                  <a:srgbClr val="0033CC"/>
                </a:solidFill>
              </a:rPr>
            </a:br>
            <a:r>
              <a:rPr lang="en-US" altLang="zh-CN" sz="2400" dirty="0">
                <a:solidFill>
                  <a:srgbClr val="0033CC"/>
                </a:solidFill>
              </a:rPr>
              <a:t>                            A@B</a:t>
            </a:r>
            <a:endParaRPr lang="zh-CN" altLang="en-US" sz="2400" dirty="0">
              <a:solidFill>
                <a:srgbClr val="0033CC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7902575" y="4210050"/>
            <a:ext cx="4225290" cy="1589405"/>
          </a:xfrm>
          <a:prstGeom prst="roundRect">
            <a:avLst/>
          </a:prstGeom>
          <a:solidFill>
            <a:srgbClr val="DEEB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400" dirty="0">
                <a:solidFill>
                  <a:srgbClr val="0033CC"/>
                </a:solidFill>
              </a:rPr>
              <a:t>For all L:int list,</a:t>
            </a:r>
          </a:p>
          <a:p>
            <a:pPr>
              <a:defRPr/>
            </a:pPr>
            <a:r>
              <a:rPr lang="en-US" altLang="zh-CN" sz="2400" dirty="0">
                <a:solidFill>
                  <a:srgbClr val="0033CC"/>
                </a:solidFill>
              </a:rPr>
              <a:t>       </a:t>
            </a:r>
            <a:r>
              <a:rPr lang="en-US" altLang="zh-CN" sz="2400" dirty="0" err="1">
                <a:solidFill>
                  <a:srgbClr val="0033CC"/>
                </a:solidFill>
              </a:rPr>
              <a:t>msort</a:t>
            </a:r>
            <a:r>
              <a:rPr lang="en-US" altLang="zh-CN" sz="2400" dirty="0">
                <a:solidFill>
                  <a:srgbClr val="0033CC"/>
                </a:solidFill>
              </a:rPr>
              <a:t>(L) = a &lt;-sorted </a:t>
            </a:r>
            <a:br>
              <a:rPr lang="en-US" altLang="zh-CN" sz="2400" dirty="0">
                <a:solidFill>
                  <a:srgbClr val="0033CC"/>
                </a:solidFill>
              </a:rPr>
            </a:br>
            <a:r>
              <a:rPr lang="en-US" altLang="zh-CN" sz="2400" dirty="0">
                <a:solidFill>
                  <a:srgbClr val="0033CC"/>
                </a:solidFill>
              </a:rPr>
              <a:t>                 permutation of L.</a:t>
            </a:r>
            <a:endParaRPr lang="zh-CN" altLang="en-US" sz="2400" dirty="0">
              <a:solidFill>
                <a:srgbClr val="0033CC"/>
              </a:solidFill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6294438" y="4273550"/>
            <a:ext cx="1276350" cy="808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5868988" y="446088"/>
            <a:ext cx="6259512" cy="3044825"/>
          </a:xfrm>
        </p:spPr>
        <p:txBody>
          <a:bodyPr/>
          <a:lstStyle/>
          <a:p>
            <a:pPr marL="0" indent="0">
              <a:buFont typeface="Arial" panose="020B0604020202090204" pitchFamily="34" charset="0"/>
              <a:buNone/>
            </a:pPr>
            <a:endParaRPr lang="en-US" altLang="zh-CN" sz="1000" b="1"/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/>
              <a:t> </a:t>
            </a:r>
            <a:r>
              <a:rPr lang="en-US" altLang="zh-CN" b="1">
                <a:solidFill>
                  <a:srgbClr val="0033CC"/>
                </a:solidFill>
              </a:rPr>
              <a:t>fun </a:t>
            </a:r>
            <a:r>
              <a:rPr lang="en-US" altLang="zh-CN">
                <a:solidFill>
                  <a:srgbClr val="0033CC"/>
                </a:solidFill>
              </a:rPr>
              <a:t>msort [ ] = [ ]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>
                <a:solidFill>
                  <a:srgbClr val="0033CC"/>
                </a:solidFill>
              </a:rPr>
              <a:t>     | msort [x] = [x]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>
                <a:solidFill>
                  <a:srgbClr val="0033CC"/>
                </a:solidFill>
              </a:rPr>
              <a:t>     | msort L =  </a:t>
            </a:r>
            <a:r>
              <a:rPr lang="en-US" altLang="zh-CN" b="1">
                <a:solidFill>
                  <a:srgbClr val="0033CC"/>
                </a:solidFill>
              </a:rPr>
              <a:t>let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>
                <a:solidFill>
                  <a:srgbClr val="0033CC"/>
                </a:solidFill>
              </a:rPr>
              <a:t>		       val </a:t>
            </a:r>
            <a:r>
              <a:rPr lang="en-US" altLang="zh-CN">
                <a:solidFill>
                  <a:srgbClr val="0033CC"/>
                </a:solidFill>
              </a:rPr>
              <a:t>(A, B) = split L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>
                <a:solidFill>
                  <a:srgbClr val="0033CC"/>
                </a:solidFill>
              </a:rPr>
              <a:t>		    in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>
                <a:solidFill>
                  <a:srgbClr val="0033CC"/>
                </a:solidFill>
              </a:rPr>
              <a:t>             	       merge (msort A, msort B)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>
                <a:solidFill>
                  <a:srgbClr val="0033CC"/>
                </a:solidFill>
              </a:rPr>
              <a:t>		    end</a:t>
            </a:r>
            <a:endParaRPr lang="zh-CN" altLang="en-US">
              <a:solidFill>
                <a:srgbClr val="0033CC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7" grpId="0" bldLvl="0" animBg="1"/>
      <p:bldP spid="8" grpId="0" bldLvl="0" animBg="1"/>
      <p:bldP spid="9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Calibri" charset="0"/>
                <a:ea typeface="黑体" charset="0"/>
                <a:cs typeface="Arial" panose="020B0604020202090204" pitchFamily="34" charset="0"/>
              </a:rPr>
              <a:t>msort</a:t>
            </a:r>
            <a:r>
              <a:rPr lang="zh-CN" altLang="en-US">
                <a:latin typeface="Calibri" charset="0"/>
                <a:ea typeface="黑体" charset="0"/>
                <a:cs typeface="Arial" panose="020B0604020202090204" pitchFamily="34" charset="0"/>
              </a:rPr>
              <a:t>的正确性验证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50" y="1690688"/>
            <a:ext cx="6794500" cy="46863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Calibri" charset="0"/>
                <a:ea typeface="黑体" charset="0"/>
                <a:cs typeface="Arial" panose="020B0604020202090204" pitchFamily="34" charset="0"/>
              </a:rPr>
              <a:t>ML</a:t>
            </a:r>
            <a:r>
              <a:rPr lang="zh-CN" altLang="en-US">
                <a:latin typeface="Calibri" charset="0"/>
                <a:ea typeface="黑体" charset="0"/>
                <a:cs typeface="Arial" panose="020B0604020202090204" pitchFamily="34" charset="0"/>
              </a:rPr>
              <a:t>编程原则</a:t>
            </a:r>
            <a:r>
              <a:rPr lang="en-US" altLang="zh-CN">
                <a:latin typeface="Calibri" charset="0"/>
                <a:ea typeface="黑体" charset="0"/>
                <a:cs typeface="Arial" panose="020B0604020202090204" pitchFamily="34" charset="0"/>
              </a:rPr>
              <a:t>(principles)</a:t>
            </a:r>
            <a:endParaRPr lang="zh-CN" altLang="en-US">
              <a:latin typeface="Calibri" charset="0"/>
              <a:ea typeface="黑体" charset="0"/>
              <a:cs typeface="Arial" panose="020B060402020209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97150"/>
          </a:xfrm>
        </p:spPr>
        <p:txBody>
          <a:bodyPr/>
          <a:lstStyle/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每个函数都对应一个功能描述说明 </a:t>
            </a:r>
            <a:r>
              <a:rPr lang="en-US" altLang="zh-CN" sz="200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(Every function needs a spec)</a:t>
            </a:r>
            <a:endParaRPr lang="en-US" altLang="zh-CN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需要验证程序符合功能描述说明 </a:t>
            </a:r>
            <a:r>
              <a:rPr lang="en-US" altLang="zh-CN" sz="200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(Every spec needs a proof)</a:t>
            </a:r>
            <a:endParaRPr lang="en-US" altLang="zh-CN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用归纳法进行递归函数的正确性验证 </a:t>
            </a:r>
            <a:r>
              <a:rPr lang="en-US" altLang="zh-CN" sz="200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(Recursive functions need inductive proofs)</a:t>
            </a:r>
            <a:endParaRPr lang="en-US" altLang="zh-CN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  <a:p>
            <a:pPr marL="685800" lvl="2">
              <a:spcBef>
                <a:spcPts val="1000"/>
              </a:spcBef>
            </a:pPr>
            <a:r>
              <a:rPr lang="zh-CN" altLang="en-US" sz="240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选取合适的归纳法 </a:t>
            </a:r>
            <a:r>
              <a:rPr lang="en-US" altLang="zh-CN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(Learn to pick an appropriate method...)</a:t>
            </a:r>
            <a:endParaRPr lang="en-US" altLang="zh-CN" sz="2400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  <a:p>
            <a:pPr marL="685800" lvl="2">
              <a:spcBef>
                <a:spcPts val="1000"/>
              </a:spcBef>
            </a:pPr>
            <a:r>
              <a:rPr lang="zh-CN" altLang="en-US" sz="240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设计恰当的帮助函数 </a:t>
            </a:r>
            <a:r>
              <a:rPr lang="en-US" altLang="zh-CN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(Choose helper functions wisely)</a:t>
            </a:r>
            <a:endParaRPr lang="zh-CN" altLang="en-US" sz="2400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</p:txBody>
      </p:sp>
      <p:sp>
        <p:nvSpPr>
          <p:cNvPr id="4" name="椭圆形标注 3"/>
          <p:cNvSpPr/>
          <p:nvPr/>
        </p:nvSpPr>
        <p:spPr>
          <a:xfrm>
            <a:off x="1044575" y="4741863"/>
            <a:ext cx="6632575" cy="1249362"/>
          </a:xfrm>
          <a:prstGeom prst="wedgeEllipseCallout">
            <a:avLst>
              <a:gd name="adj1" fmla="val -20107"/>
              <a:gd name="adj2" fmla="val -73637"/>
            </a:avLst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9pPr>
          </a:lstStyle>
          <a:p>
            <a:r>
              <a:rPr lang="en-US" altLang="zh-CN" sz="2800" i="1">
                <a:solidFill>
                  <a:srgbClr val="FFFFFF"/>
                </a:solidFill>
                <a:latin typeface="Calibri" charset="0"/>
              </a:rPr>
              <a:t>msort</a:t>
            </a:r>
            <a:r>
              <a:rPr lang="zh-CN" altLang="en-US" sz="2800">
                <a:solidFill>
                  <a:srgbClr val="FFFFFF"/>
                </a:solidFill>
                <a:latin typeface="黑体" charset="0"/>
                <a:ea typeface="黑体" charset="0"/>
              </a:rPr>
              <a:t>的证明非常简单，源于函数</a:t>
            </a:r>
            <a:r>
              <a:rPr lang="en-US" altLang="zh-CN" sz="2800" b="1" i="1">
                <a:solidFill>
                  <a:srgbClr val="FFFFFF"/>
                </a:solidFill>
                <a:latin typeface="Calibri" charset="0"/>
              </a:rPr>
              <a:t>split and merge</a:t>
            </a:r>
            <a:r>
              <a:rPr lang="zh-CN" altLang="en-US" sz="2800">
                <a:solidFill>
                  <a:srgbClr val="FFFFFF"/>
                </a:solidFill>
                <a:latin typeface="黑体" charset="0"/>
                <a:ea typeface="黑体" charset="0"/>
              </a:rPr>
              <a:t>的使用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ldLvl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Calibri" charset="0"/>
                <a:ea typeface="黑体" charset="0"/>
                <a:cs typeface="Arial" panose="020B0604020202090204" pitchFamily="34" charset="0"/>
              </a:rPr>
              <a:t>功能说明的作用 </a:t>
            </a:r>
            <a:r>
              <a:rPr lang="en-US" altLang="zh-CN">
                <a:latin typeface="Calibri" charset="0"/>
                <a:ea typeface="黑体" charset="0"/>
                <a:cs typeface="Arial" panose="020B0604020202090204" pitchFamily="34" charset="0"/>
              </a:rPr>
              <a:t>(the joy of specs)</a:t>
            </a:r>
            <a:endParaRPr lang="zh-CN" altLang="en-US">
              <a:latin typeface="Calibri" charset="0"/>
              <a:ea typeface="黑体" charset="0"/>
              <a:cs typeface="Arial" panose="020B060402020209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661650" cy="4351338"/>
          </a:xfrm>
        </p:spPr>
        <p:txBody>
          <a:bodyPr/>
          <a:lstStyle/>
          <a:p>
            <a:r>
              <a:rPr lang="zh-CN" altLang="en-US" dirty="0">
                <a:ea typeface="黑体" charset="0"/>
              </a:rPr>
              <a:t>就是注释，函数用来干嘛的？什么参数？什么类型？结果是什么？</a:t>
            </a:r>
            <a:endParaRPr lang="en-US" altLang="zh-CN" dirty="0">
              <a:ea typeface="黑体" charset="0"/>
            </a:endParaRPr>
          </a:p>
          <a:p>
            <a:r>
              <a:rPr lang="zh-CN" altLang="en-US" dirty="0">
                <a:ea typeface="黑体" charset="0"/>
              </a:rPr>
              <a:t>函数的证明有时依赖于某个被调用函数的证明结果</a:t>
            </a:r>
            <a:r>
              <a:rPr lang="en-US" altLang="zh-CN" dirty="0">
                <a:ea typeface="黑体" charset="0"/>
              </a:rPr>
              <a:t>(</a:t>
            </a:r>
            <a:r>
              <a:rPr lang="zh-CN" altLang="en-US" dirty="0">
                <a:ea typeface="黑体" charset="0"/>
              </a:rPr>
              <a:t>符合</a:t>
            </a:r>
            <a:r>
              <a:rPr lang="en-US" altLang="zh-CN" dirty="0">
                <a:ea typeface="黑体" charset="0"/>
              </a:rPr>
              <a:t>spec</a:t>
            </a:r>
            <a:r>
              <a:rPr lang="zh-CN" altLang="en-US" dirty="0">
                <a:ea typeface="黑体" charset="0"/>
              </a:rPr>
              <a:t>要求</a:t>
            </a:r>
            <a:r>
              <a:rPr lang="en-US" altLang="zh-CN" dirty="0">
                <a:ea typeface="黑体" charset="0"/>
              </a:rPr>
              <a:t>)</a:t>
            </a:r>
          </a:p>
          <a:p>
            <a:pPr>
              <a:buFont typeface="Arial" panose="020B0604020202090204" pitchFamily="34" charset="0"/>
              <a:buNone/>
            </a:pPr>
            <a:r>
              <a:rPr lang="en-US" altLang="zh-CN" dirty="0">
                <a:ea typeface="黑体" charset="0"/>
              </a:rPr>
              <a:t>	</a:t>
            </a:r>
            <a:r>
              <a:rPr lang="en-US" altLang="zh-CN" sz="2000" dirty="0">
                <a:ea typeface="黑体" charset="0"/>
              </a:rPr>
              <a:t>The </a:t>
            </a:r>
            <a:r>
              <a:rPr lang="en-US" altLang="zh-CN" sz="2000" b="1" dirty="0">
                <a:ea typeface="黑体" charset="0"/>
              </a:rPr>
              <a:t>proof for </a:t>
            </a:r>
            <a:r>
              <a:rPr lang="en-US" altLang="zh-CN" sz="2000" b="1" dirty="0" err="1">
                <a:ea typeface="黑体" charset="0"/>
              </a:rPr>
              <a:t>msort</a:t>
            </a:r>
            <a:r>
              <a:rPr lang="en-US" altLang="zh-CN" sz="2000" b="1" dirty="0">
                <a:ea typeface="黑体" charset="0"/>
              </a:rPr>
              <a:t> relied only on the </a:t>
            </a:r>
            <a:r>
              <a:rPr lang="en-US" altLang="zh-CN" sz="2000" b="1" i="1" dirty="0">
                <a:ea typeface="黑体" charset="0"/>
              </a:rPr>
              <a:t>specification proven for split </a:t>
            </a:r>
            <a:r>
              <a:rPr lang="en-US" altLang="zh-CN" sz="2000" dirty="0">
                <a:ea typeface="黑体" charset="0"/>
              </a:rPr>
              <a:t>(and the specification proven for merge)</a:t>
            </a:r>
          </a:p>
          <a:p>
            <a:pPr>
              <a:buFont typeface="Arial" panose="020B0604020202090204" pitchFamily="34" charset="0"/>
              <a:buNone/>
            </a:pPr>
            <a:endParaRPr lang="en-US" altLang="zh-CN" sz="2000" dirty="0">
              <a:ea typeface="黑体" charset="0"/>
            </a:endParaRPr>
          </a:p>
          <a:p>
            <a:r>
              <a:rPr lang="zh-CN" altLang="en-US" dirty="0">
                <a:ea typeface="黑体" charset="0"/>
              </a:rPr>
              <a:t>被调用函数可以由具有相同功能说明的其他函数替换，而且证明过程仍然有效</a:t>
            </a:r>
            <a:endParaRPr lang="en-US" altLang="zh-CN" dirty="0">
              <a:ea typeface="黑体" charset="0"/>
            </a:endParaRPr>
          </a:p>
          <a:p>
            <a:pPr>
              <a:buFont typeface="Arial" panose="020B0604020202090204" pitchFamily="34" charset="0"/>
              <a:buNone/>
            </a:pPr>
            <a:r>
              <a:rPr lang="en-US" altLang="zh-CN" dirty="0">
                <a:ea typeface="黑体" charset="0"/>
              </a:rPr>
              <a:t>	</a:t>
            </a:r>
            <a:r>
              <a:rPr lang="en-US" altLang="zh-CN" sz="2000" dirty="0">
                <a:ea typeface="黑体" charset="0"/>
              </a:rPr>
              <a:t>In the definition of </a:t>
            </a:r>
            <a:r>
              <a:rPr lang="en-US" altLang="zh-CN" sz="2000" dirty="0" err="1">
                <a:ea typeface="黑体" charset="0"/>
              </a:rPr>
              <a:t>msort</a:t>
            </a:r>
            <a:r>
              <a:rPr lang="en-US" altLang="zh-CN" sz="2000" dirty="0">
                <a:ea typeface="黑体" charset="0"/>
              </a:rPr>
              <a:t> we can </a:t>
            </a:r>
            <a:r>
              <a:rPr lang="en-US" altLang="zh-CN" sz="2000" i="1" dirty="0">
                <a:ea typeface="黑体" charset="0"/>
              </a:rPr>
              <a:t>replace </a:t>
            </a:r>
            <a:r>
              <a:rPr lang="en-US" altLang="zh-CN" sz="2000" dirty="0">
                <a:ea typeface="黑体" charset="0"/>
              </a:rPr>
              <a:t>split by </a:t>
            </a:r>
            <a:r>
              <a:rPr lang="en-US" altLang="zh-CN" sz="2000" i="1" dirty="0">
                <a:ea typeface="黑体" charset="0"/>
              </a:rPr>
              <a:t>any function that satisfies this specification, and the proof will still be valid, </a:t>
            </a:r>
            <a:r>
              <a:rPr lang="en-US" altLang="zh-CN" sz="2000" dirty="0">
                <a:ea typeface="黑体" charset="0"/>
              </a:rPr>
              <a:t>for the new version of </a:t>
            </a:r>
            <a:r>
              <a:rPr lang="en-US" altLang="zh-CN" sz="2000" dirty="0" err="1">
                <a:ea typeface="黑体" charset="0"/>
              </a:rPr>
              <a:t>msort</a:t>
            </a:r>
            <a:endParaRPr lang="en-US" altLang="zh-CN" sz="2000" dirty="0">
              <a:ea typeface="黑体" charset="0"/>
            </a:endParaRPr>
          </a:p>
          <a:p>
            <a:pPr>
              <a:buFont typeface="Arial" panose="020B0604020202090204" pitchFamily="34" charset="0"/>
              <a:buNone/>
            </a:pPr>
            <a:endParaRPr lang="en-US" altLang="zh-CN" sz="2000" dirty="0">
              <a:ea typeface="黑体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Calibri" charset="0"/>
                <a:ea typeface="黑体" charset="0"/>
                <a:cs typeface="Arial" panose="020B0604020202090204" pitchFamily="34" charset="0"/>
              </a:rPr>
              <a:t>函数替换举例</a:t>
            </a: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39788" y="1731963"/>
            <a:ext cx="4621212" cy="3373437"/>
          </a:xfrm>
        </p:spPr>
        <p:txBody>
          <a:bodyPr/>
          <a:lstStyle/>
          <a:p>
            <a:pPr marL="0" indent="0">
              <a:lnSpc>
                <a:spcPct val="50000"/>
              </a:lnSpc>
              <a:buFont typeface="Arial" panose="020B0604020202090204" pitchFamily="34" charset="0"/>
              <a:buNone/>
            </a:pPr>
            <a:endParaRPr lang="en-US" altLang="zh-CN" sz="1000"/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>
                <a:solidFill>
                  <a:srgbClr val="0033CC"/>
                </a:solidFill>
              </a:rPr>
              <a:t>fun </a:t>
            </a:r>
            <a:r>
              <a:rPr lang="en-US" altLang="zh-CN">
                <a:solidFill>
                  <a:srgbClr val="0033CC"/>
                </a:solidFill>
              </a:rPr>
              <a:t>split’ [ ]  = ([ ],  [ ]) 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>
                <a:solidFill>
                  <a:srgbClr val="0033CC"/>
                </a:solidFill>
              </a:rPr>
              <a:t>    | split’ [x] = </a:t>
            </a:r>
            <a:r>
              <a:rPr lang="en-US" altLang="zh-CN">
                <a:solidFill>
                  <a:srgbClr val="FF0000"/>
                </a:solidFill>
              </a:rPr>
              <a:t>([ ], [x])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>
                <a:solidFill>
                  <a:srgbClr val="0033CC"/>
                </a:solidFill>
              </a:rPr>
              <a:t>    | split’ (x::y::L) =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>
                <a:solidFill>
                  <a:srgbClr val="0033CC"/>
                </a:solidFill>
              </a:rPr>
              <a:t>	let </a:t>
            </a:r>
            <a:r>
              <a:rPr lang="en-US" altLang="zh-CN">
                <a:solidFill>
                  <a:srgbClr val="0033CC"/>
                </a:solidFill>
              </a:rPr>
              <a:t>val (A, B) =split’ L 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>
                <a:solidFill>
                  <a:srgbClr val="0033CC"/>
                </a:solidFill>
              </a:rPr>
              <a:t>	in </a:t>
            </a:r>
            <a:r>
              <a:rPr lang="es-ES" altLang="zh-CN">
                <a:solidFill>
                  <a:srgbClr val="0033CC"/>
                </a:solidFill>
              </a:rPr>
              <a:t>(x::A, y::B) 	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s-ES" altLang="zh-CN" b="1">
                <a:solidFill>
                  <a:srgbClr val="0033CC"/>
                </a:solidFill>
              </a:rPr>
              <a:t>	end</a:t>
            </a:r>
            <a:endParaRPr lang="en-US" altLang="zh-CN">
              <a:solidFill>
                <a:srgbClr val="0033CC"/>
              </a:solidFill>
              <a:latin typeface="Arial" panose="020B0604020202090204" pitchFamily="34" charset="0"/>
              <a:ea typeface="黑体" charset="0"/>
            </a:endParaRPr>
          </a:p>
        </p:txBody>
      </p:sp>
      <p:sp>
        <p:nvSpPr>
          <p:cNvPr id="5" name="内容占位符 2"/>
          <p:cNvSpPr txBox="1"/>
          <p:nvPr/>
        </p:nvSpPr>
        <p:spPr bwMode="auto">
          <a:xfrm>
            <a:off x="5384800" y="1346200"/>
            <a:ext cx="6477000" cy="3327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/>
            </a:pPr>
            <a:endParaRPr lang="en-US" altLang="zh-CN" sz="1000" b="1" dirty="0">
              <a:latin typeface="+mn-lt"/>
              <a:ea typeface="+mn-ea"/>
            </a:endParaRPr>
          </a:p>
          <a:p>
            <a:pPr>
              <a:lnSpc>
                <a:spcPct val="70000"/>
              </a:lnSpc>
              <a:spcBef>
                <a:spcPts val="1000"/>
              </a:spcBef>
              <a:buFont typeface="Arial" panose="020B0604020202090204" pitchFamily="34" charset="0"/>
              <a:buNone/>
              <a:defRPr/>
            </a:pPr>
            <a:r>
              <a:rPr lang="en-US" altLang="zh-CN" sz="2800" b="1" dirty="0">
                <a:latin typeface="+mn-lt"/>
                <a:ea typeface="+mn-ea"/>
              </a:rPr>
              <a:t> </a:t>
            </a:r>
            <a:r>
              <a:rPr lang="en-US" altLang="zh-CN" sz="2800" b="1" dirty="0">
                <a:solidFill>
                  <a:srgbClr val="0033CC"/>
                </a:solidFill>
                <a:latin typeface="+mn-lt"/>
                <a:ea typeface="+mn-ea"/>
              </a:rPr>
              <a:t>fun </a:t>
            </a:r>
            <a:r>
              <a:rPr lang="en-US" altLang="zh-CN" sz="2800" dirty="0" err="1">
                <a:solidFill>
                  <a:srgbClr val="0033CC"/>
                </a:solidFill>
                <a:latin typeface="+mn-lt"/>
                <a:ea typeface="+mn-ea"/>
              </a:rPr>
              <a:t>msort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+mn-ea"/>
              </a:rPr>
              <a:t>’ [ ] = [ ]</a:t>
            </a:r>
          </a:p>
          <a:p>
            <a:pPr>
              <a:lnSpc>
                <a:spcPct val="70000"/>
              </a:lnSpc>
              <a:spcBef>
                <a:spcPts val="1000"/>
              </a:spcBef>
              <a:buFont typeface="Arial" panose="020B0604020202090204" pitchFamily="34" charset="0"/>
              <a:buNone/>
              <a:defRPr/>
            </a:pPr>
            <a:r>
              <a:rPr lang="en-US" altLang="zh-CN" sz="2800" dirty="0">
                <a:solidFill>
                  <a:srgbClr val="0033CC"/>
                </a:solidFill>
                <a:latin typeface="+mn-lt"/>
                <a:ea typeface="+mn-ea"/>
              </a:rPr>
              <a:t>     | </a:t>
            </a:r>
            <a:r>
              <a:rPr lang="en-US" altLang="zh-CN" sz="2800" dirty="0" err="1">
                <a:solidFill>
                  <a:srgbClr val="0033CC"/>
                </a:solidFill>
                <a:latin typeface="+mn-lt"/>
                <a:ea typeface="+mn-ea"/>
              </a:rPr>
              <a:t>msor’t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+mn-ea"/>
              </a:rPr>
              <a:t> [x] = [x]</a:t>
            </a:r>
          </a:p>
          <a:p>
            <a:pPr>
              <a:lnSpc>
                <a:spcPct val="70000"/>
              </a:lnSpc>
              <a:spcBef>
                <a:spcPts val="1000"/>
              </a:spcBef>
              <a:buFont typeface="Arial" panose="020B0604020202090204" pitchFamily="34" charset="0"/>
              <a:buNone/>
              <a:defRPr/>
            </a:pPr>
            <a:r>
              <a:rPr lang="en-US" altLang="zh-CN" sz="2800" dirty="0">
                <a:solidFill>
                  <a:srgbClr val="0033CC"/>
                </a:solidFill>
                <a:latin typeface="+mn-lt"/>
                <a:ea typeface="+mn-ea"/>
              </a:rPr>
              <a:t>     | </a:t>
            </a:r>
            <a:r>
              <a:rPr lang="en-US" altLang="zh-CN" sz="2800" dirty="0" err="1">
                <a:solidFill>
                  <a:srgbClr val="0033CC"/>
                </a:solidFill>
                <a:latin typeface="+mn-lt"/>
                <a:ea typeface="+mn-ea"/>
              </a:rPr>
              <a:t>msort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+mn-ea"/>
              </a:rPr>
              <a:t>’ L =  </a:t>
            </a:r>
            <a:r>
              <a:rPr lang="en-US" altLang="zh-CN" sz="2800" b="1" dirty="0">
                <a:solidFill>
                  <a:srgbClr val="0033CC"/>
                </a:solidFill>
                <a:latin typeface="+mn-lt"/>
                <a:ea typeface="+mn-ea"/>
              </a:rPr>
              <a:t>let</a:t>
            </a:r>
          </a:p>
          <a:p>
            <a:pPr>
              <a:lnSpc>
                <a:spcPct val="70000"/>
              </a:lnSpc>
              <a:spcBef>
                <a:spcPts val="1000"/>
              </a:spcBef>
              <a:buFont typeface="Arial" panose="020B0604020202090204" pitchFamily="34" charset="0"/>
              <a:buNone/>
              <a:defRPr/>
            </a:pPr>
            <a:r>
              <a:rPr lang="en-US" altLang="zh-CN" sz="2800" b="1" dirty="0">
                <a:solidFill>
                  <a:srgbClr val="0033CC"/>
                </a:solidFill>
                <a:latin typeface="+mn-lt"/>
                <a:ea typeface="+mn-ea"/>
              </a:rPr>
              <a:t>		</a:t>
            </a:r>
            <a:r>
              <a:rPr lang="en-US" altLang="zh-CN" sz="2800" b="1" dirty="0" err="1">
                <a:solidFill>
                  <a:srgbClr val="0033CC"/>
                </a:solidFill>
                <a:latin typeface="+mn-lt"/>
                <a:ea typeface="+mn-ea"/>
              </a:rPr>
              <a:t>val</a:t>
            </a:r>
            <a:r>
              <a:rPr lang="en-US" altLang="zh-CN" sz="2800" b="1" dirty="0">
                <a:solidFill>
                  <a:srgbClr val="0033CC"/>
                </a:solidFill>
                <a:latin typeface="+mn-lt"/>
                <a:ea typeface="+mn-ea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+mn-ea"/>
              </a:rPr>
              <a:t>(A, B) =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+mn-ea"/>
              </a:rPr>
              <a:t>split’ L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+mn-ea"/>
              </a:rPr>
              <a:t>	</a:t>
            </a:r>
          </a:p>
          <a:p>
            <a:pPr>
              <a:lnSpc>
                <a:spcPct val="70000"/>
              </a:lnSpc>
              <a:spcBef>
                <a:spcPts val="1000"/>
              </a:spcBef>
              <a:buFont typeface="Arial" panose="020B0604020202090204" pitchFamily="34" charset="0"/>
              <a:buNone/>
              <a:defRPr/>
            </a:pPr>
            <a:r>
              <a:rPr lang="en-US" altLang="zh-CN" sz="2800" b="1" dirty="0">
                <a:solidFill>
                  <a:srgbClr val="0033CC"/>
                </a:solidFill>
                <a:latin typeface="+mn-lt"/>
                <a:ea typeface="+mn-ea"/>
              </a:rPr>
              <a:t>	            in</a:t>
            </a:r>
            <a:br>
              <a:rPr lang="en-US" altLang="zh-CN" sz="2800" b="1" dirty="0">
                <a:solidFill>
                  <a:srgbClr val="0033CC"/>
                </a:solidFill>
                <a:latin typeface="+mn-lt"/>
                <a:ea typeface="+mn-ea"/>
              </a:rPr>
            </a:br>
            <a:r>
              <a:rPr lang="en-US" altLang="zh-CN" sz="2800" b="1" dirty="0">
                <a:solidFill>
                  <a:srgbClr val="0033CC"/>
                </a:solidFill>
                <a:latin typeface="+mn-lt"/>
                <a:ea typeface="+mn-ea"/>
              </a:rPr>
              <a:t> 		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+mn-ea"/>
              </a:rPr>
              <a:t>   merge (</a:t>
            </a:r>
            <a:r>
              <a:rPr lang="en-US" altLang="zh-CN" sz="2800" dirty="0" err="1">
                <a:solidFill>
                  <a:srgbClr val="0033CC"/>
                </a:solidFill>
                <a:latin typeface="+mn-lt"/>
                <a:ea typeface="+mn-ea"/>
              </a:rPr>
              <a:t>msort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+mn-ea"/>
              </a:rPr>
              <a:t>’ A, </a:t>
            </a:r>
            <a:r>
              <a:rPr lang="en-US" altLang="zh-CN" sz="2800" dirty="0" err="1">
                <a:solidFill>
                  <a:srgbClr val="0033CC"/>
                </a:solidFill>
                <a:latin typeface="+mn-lt"/>
                <a:ea typeface="+mn-ea"/>
              </a:rPr>
              <a:t>msort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+mn-ea"/>
              </a:rPr>
              <a:t>’ B)</a:t>
            </a:r>
          </a:p>
          <a:p>
            <a:pPr>
              <a:lnSpc>
                <a:spcPct val="70000"/>
              </a:lnSpc>
              <a:spcBef>
                <a:spcPts val="1000"/>
              </a:spcBef>
              <a:buFont typeface="Arial" panose="020B0604020202090204" pitchFamily="34" charset="0"/>
              <a:buNone/>
              <a:defRPr/>
            </a:pPr>
            <a:r>
              <a:rPr lang="en-US" altLang="zh-CN" sz="2800" b="1" dirty="0">
                <a:solidFill>
                  <a:srgbClr val="0033CC"/>
                </a:solidFill>
                <a:latin typeface="+mn-lt"/>
                <a:ea typeface="+mn-ea"/>
              </a:rPr>
              <a:t>		    end</a:t>
            </a:r>
            <a:endParaRPr lang="zh-CN" altLang="en-US" sz="2800" dirty="0">
              <a:solidFill>
                <a:srgbClr val="0033CC"/>
              </a:solidFill>
              <a:latin typeface="+mn-lt"/>
              <a:ea typeface="+mn-ea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431800" y="5153025"/>
            <a:ext cx="10871200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buFontTx/>
              <a:buNone/>
            </a:pP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   尽管</a:t>
            </a:r>
            <a:r>
              <a:rPr lang="en-US" altLang="zh-CN" dirty="0">
                <a:solidFill>
                  <a:srgbClr val="FF0000"/>
                </a:solidFill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split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和</a:t>
            </a:r>
            <a:r>
              <a:rPr lang="en-US" altLang="zh-CN" dirty="0">
                <a:solidFill>
                  <a:srgbClr val="FF0000"/>
                </a:solidFill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split’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函数不相同，但他们都满足整数表分割功能，在正确性证明过程中没有区别，所以函数</a:t>
            </a:r>
            <a:r>
              <a:rPr lang="en-US" altLang="zh-CN" dirty="0" err="1">
                <a:solidFill>
                  <a:srgbClr val="FF0000"/>
                </a:solidFill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msort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和</a:t>
            </a:r>
            <a:r>
              <a:rPr lang="en-US" altLang="zh-CN" dirty="0" err="1">
                <a:solidFill>
                  <a:srgbClr val="FF0000"/>
                </a:solidFill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mosrt</a:t>
            </a:r>
            <a:r>
              <a:rPr lang="en-US" altLang="zh-CN" dirty="0">
                <a:solidFill>
                  <a:srgbClr val="FF0000"/>
                </a:solidFill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’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都是正确的。</a:t>
            </a:r>
            <a:endParaRPr lang="en-US" altLang="zh-CN" dirty="0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模式匹配举例：eval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模式匹配举例：</a:t>
            </a:r>
            <a:r>
              <a:t>eval</a:t>
            </a:r>
          </a:p>
        </p:txBody>
      </p:sp>
      <p:sp>
        <p:nvSpPr>
          <p:cNvPr id="84" name="eval [2,4] =&gt;* [d:2, L:[4]] (d + 10 * (eval L))…"/>
          <p:cNvSpPr txBox="1">
            <a:spLocks noGrp="1"/>
          </p:cNvSpPr>
          <p:nvPr>
            <p:ph type="body" sz="half" idx="4294967295"/>
          </p:nvPr>
        </p:nvSpPr>
        <p:spPr>
          <a:xfrm>
            <a:off x="495300" y="3016250"/>
            <a:ext cx="6969125" cy="30543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904875">
              <a:spcBef>
                <a:spcPts val="900"/>
              </a:spcBef>
              <a:buSzTx/>
              <a:buNone/>
              <a:defRPr sz="2770"/>
            </a:pPr>
            <a:r>
              <a:t>eval [2,4] =&gt;* [d:2, L:[4]] (d + 10 * (eval L))</a:t>
            </a:r>
          </a:p>
          <a:p>
            <a:pPr marL="0" indent="0" defTabSz="904875">
              <a:spcBef>
                <a:spcPts val="900"/>
              </a:spcBef>
              <a:buSzTx/>
              <a:buNone/>
              <a:defRPr sz="2770"/>
            </a:pPr>
            <a:r>
              <a:t>	      =&gt;* 2 + 10 * (eval [4])</a:t>
            </a:r>
          </a:p>
          <a:p>
            <a:pPr marL="0" indent="0" defTabSz="904875">
              <a:spcBef>
                <a:spcPts val="900"/>
              </a:spcBef>
              <a:buSzTx/>
              <a:buNone/>
              <a:defRPr sz="2770"/>
            </a:pPr>
            <a:r>
              <a:t>	      =&gt;* 2 + 10 * (4 + 10 * (eval [ ]))</a:t>
            </a:r>
          </a:p>
          <a:p>
            <a:pPr marL="0" indent="0" defTabSz="904875">
              <a:spcBef>
                <a:spcPts val="900"/>
              </a:spcBef>
              <a:buSzTx/>
              <a:buNone/>
              <a:defRPr sz="2770"/>
            </a:pPr>
            <a:r>
              <a:t>	      =&gt;* 2 + 10 * (4 + 10 * 0)</a:t>
            </a:r>
          </a:p>
          <a:p>
            <a:pPr marL="0" indent="0" defTabSz="904875">
              <a:spcBef>
                <a:spcPts val="900"/>
              </a:spcBef>
              <a:buSzTx/>
              <a:buNone/>
              <a:defRPr sz="2770"/>
            </a:pPr>
            <a:r>
              <a:t>	      =&gt;* 2 + 10 * 4</a:t>
            </a:r>
          </a:p>
          <a:p>
            <a:pPr marL="0" indent="0" defTabSz="904875">
              <a:spcBef>
                <a:spcPts val="900"/>
              </a:spcBef>
              <a:buSzTx/>
              <a:buNone/>
              <a:defRPr sz="2770"/>
            </a:pPr>
            <a:r>
              <a:t>	      =&gt;* 42</a:t>
            </a:r>
          </a:p>
        </p:txBody>
      </p:sp>
      <p:sp>
        <p:nvSpPr>
          <p:cNvPr id="85" name="fun eval ([ ]:int list):int = 0…"/>
          <p:cNvSpPr txBox="1"/>
          <p:nvPr/>
        </p:nvSpPr>
        <p:spPr>
          <a:xfrm>
            <a:off x="1039812" y="1409700"/>
            <a:ext cx="6635751" cy="8926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fun </a:t>
            </a:r>
            <a:r>
              <a:rPr b="0"/>
              <a:t>eval ([ ]:int list):int = 0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  |   eval (d::L) = d + 10 * (eval L);</a:t>
            </a:r>
          </a:p>
        </p:txBody>
      </p:sp>
      <p:sp>
        <p:nvSpPr>
          <p:cNvPr id="86" name="传值调用(call-by-value):…"/>
          <p:cNvSpPr txBox="1"/>
          <p:nvPr/>
        </p:nvSpPr>
        <p:spPr>
          <a:xfrm>
            <a:off x="7762875" y="2498725"/>
            <a:ext cx="4905375" cy="41395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传值调用</a:t>
            </a:r>
            <a:r>
              <a:t>(call-by-value):</a:t>
            </a:r>
          </a:p>
          <a:p>
            <a:pPr>
              <a:lnSpc>
                <a:spcPct val="90000"/>
              </a:lnSpc>
              <a:spcBef>
                <a:spcPts val="1000"/>
              </a:spcBef>
              <a:buSzPct val="100000"/>
              <a:buAutoNum type="arabicPeriod"/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Binding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：</a:t>
            </a:r>
            <a:r>
              <a:t>d-&gt;2, L-&gt;[4];</a:t>
            </a:r>
          </a:p>
          <a:p>
            <a:pPr>
              <a:lnSpc>
                <a:spcPct val="90000"/>
              </a:lnSpc>
              <a:spcBef>
                <a:spcPts val="1000"/>
              </a:spcBef>
              <a:buSzPct val="100000"/>
              <a:buAutoNum type="arabicPeriod"/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代入表达式；</a:t>
            </a:r>
          </a:p>
          <a:p>
            <a:pPr>
              <a:lnSpc>
                <a:spcPct val="90000"/>
              </a:lnSpc>
              <a:spcBef>
                <a:spcPts val="1000"/>
              </a:spcBef>
              <a:buSzPct val="100000"/>
              <a:buAutoNum type="arabicPeriod"/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Binding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：</a:t>
            </a:r>
            <a:r>
              <a:t>d-&gt;4, L-&gt;[ ];</a:t>
            </a:r>
          </a:p>
          <a:p>
            <a:pPr>
              <a:lnSpc>
                <a:spcPct val="90000"/>
              </a:lnSpc>
              <a:spcBef>
                <a:spcPts val="1000"/>
              </a:spcBef>
              <a:buSzPct val="100000"/>
              <a:buAutoNum type="arabicPeriod"/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代入表达式；</a:t>
            </a:r>
          </a:p>
          <a:p>
            <a:pPr>
              <a:lnSpc>
                <a:spcPct val="90000"/>
              </a:lnSpc>
              <a:spcBef>
                <a:spcPts val="1000"/>
              </a:spcBef>
              <a:buSzPct val="100000"/>
              <a:buAutoNum type="arabicPeriod"/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计算；</a:t>
            </a:r>
          </a:p>
          <a:p>
            <a:pPr>
              <a:lnSpc>
                <a:spcPct val="90000"/>
              </a:lnSpc>
              <a:spcBef>
                <a:spcPts val="1000"/>
              </a:spcBef>
              <a:buSzPct val="100000"/>
              <a:buAutoNum type="arabicPeriod"/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计算。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8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 fill="hold"/>
                                        <p:tgtEl>
                                          <p:spTgt spid="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1" build="p" animBg="1" advAuto="0"/>
      <p:bldP spid="86" grpId="2" animBg="1" advAuto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E1D814-5CC3-3A47-AA09-AB0153C20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>
                <a:latin typeface="+mn-lt"/>
                <a:ea typeface="黑体" pitchFamily="2" charset="-122"/>
                <a:cs typeface="Arial" pitchFamily="34" charset="0"/>
              </a:rPr>
              <a:t>插入排序程序性能分析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AFF01A-CA64-004E-8F48-613004299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4288" y="5324475"/>
            <a:ext cx="7188200" cy="1309688"/>
          </a:xfrm>
        </p:spPr>
        <p:txBody>
          <a:bodyPr/>
          <a:lstStyle/>
          <a:p>
            <a:r>
              <a:rPr lang="en-US" altLang="zh-CN"/>
              <a:t>W</a:t>
            </a:r>
            <a:r>
              <a:rPr lang="en-US" altLang="zh-CN" baseline="-25000"/>
              <a:t>isort</a:t>
            </a:r>
            <a:r>
              <a:rPr lang="en-US" altLang="zh-CN"/>
              <a:t>(n): the work for </a:t>
            </a:r>
            <a:r>
              <a:rPr lang="en-US" altLang="zh-CN">
                <a:solidFill>
                  <a:srgbClr val="0033CC"/>
                </a:solidFill>
              </a:rPr>
              <a:t>isort(L) </a:t>
            </a:r>
            <a:br>
              <a:rPr lang="en-US" altLang="zh-CN"/>
            </a:br>
            <a:r>
              <a:rPr lang="en-US" altLang="zh-CN"/>
              <a:t>				(length L = n)</a:t>
            </a:r>
          </a:p>
          <a:p>
            <a:r>
              <a:rPr lang="en-US" altLang="zh-CN">
                <a:solidFill>
                  <a:srgbClr val="7030A0"/>
                </a:solidFill>
              </a:rPr>
              <a:t>W</a:t>
            </a:r>
            <a:r>
              <a:rPr lang="en-US" altLang="zh-CN" baseline="-25000">
                <a:solidFill>
                  <a:srgbClr val="7030A0"/>
                </a:solidFill>
              </a:rPr>
              <a:t>isort</a:t>
            </a:r>
            <a:r>
              <a:rPr lang="en-US" altLang="zh-CN">
                <a:solidFill>
                  <a:srgbClr val="7030A0"/>
                </a:solidFill>
              </a:rPr>
              <a:t>(n) is O(n</a:t>
            </a:r>
            <a:r>
              <a:rPr lang="en-US" altLang="zh-CN" baseline="30000">
                <a:solidFill>
                  <a:srgbClr val="7030A0"/>
                </a:solidFill>
              </a:rPr>
              <a:t>2</a:t>
            </a:r>
            <a:r>
              <a:rPr lang="en-US" altLang="zh-CN">
                <a:solidFill>
                  <a:srgbClr val="7030A0"/>
                </a:solidFill>
              </a:rPr>
              <a:t>)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CB69D6EF-F489-BC40-A366-502E1AEC26DB}"/>
              </a:ext>
            </a:extLst>
          </p:cNvPr>
          <p:cNvSpPr txBox="1">
            <a:spLocks/>
          </p:cNvSpPr>
          <p:nvPr/>
        </p:nvSpPr>
        <p:spPr bwMode="auto">
          <a:xfrm>
            <a:off x="838200" y="1539875"/>
            <a:ext cx="5970588" cy="207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CN" b="1">
                <a:solidFill>
                  <a:srgbClr val="0033CC"/>
                </a:solidFill>
              </a:rPr>
              <a:t>fun </a:t>
            </a:r>
            <a:r>
              <a:rPr lang="en-US" altLang="zh-CN">
                <a:solidFill>
                  <a:srgbClr val="0033CC"/>
                </a:solidFill>
              </a:rPr>
              <a:t>ins (x, [ ]) = [x]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CN">
                <a:solidFill>
                  <a:srgbClr val="0033CC"/>
                </a:solidFill>
              </a:rPr>
              <a:t>    | ins (x, y::L) = </a:t>
            </a:r>
            <a:r>
              <a:rPr lang="en-US" altLang="zh-CN" b="1">
                <a:solidFill>
                  <a:srgbClr val="0033CC"/>
                </a:solidFill>
              </a:rPr>
              <a:t>case </a:t>
            </a:r>
            <a:r>
              <a:rPr lang="en-US" altLang="zh-CN">
                <a:solidFill>
                  <a:srgbClr val="0033CC"/>
                </a:solidFill>
              </a:rPr>
              <a:t>compare(x, y) </a:t>
            </a:r>
            <a:r>
              <a:rPr lang="en-US" altLang="zh-CN" b="1">
                <a:solidFill>
                  <a:srgbClr val="0033CC"/>
                </a:solidFill>
              </a:rPr>
              <a:t>of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CN">
                <a:solidFill>
                  <a:srgbClr val="0033CC"/>
                </a:solidFill>
              </a:rPr>
              <a:t>	       GREATER =&gt; y::ins(x, L)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CN">
                <a:solidFill>
                  <a:srgbClr val="0033CC"/>
                </a:solidFill>
              </a:rPr>
              <a:t>	 |        _ 	  =&gt; x::y::L</a:t>
            </a:r>
            <a:endParaRPr lang="en-US" altLang="zh-CN">
              <a:solidFill>
                <a:srgbClr val="0033CC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C84001A-8295-1740-B51F-BB8323B583DA}"/>
              </a:ext>
            </a:extLst>
          </p:cNvPr>
          <p:cNvSpPr/>
          <p:nvPr/>
        </p:nvSpPr>
        <p:spPr>
          <a:xfrm>
            <a:off x="838199" y="4073525"/>
            <a:ext cx="6274981" cy="1076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200" b="1" dirty="0">
                <a:solidFill>
                  <a:srgbClr val="0033CC"/>
                </a:solidFill>
                <a:latin typeface="+mn-lt"/>
              </a:rPr>
              <a:t>fun </a:t>
            </a:r>
            <a:r>
              <a:rPr lang="en-US" altLang="zh-CN" sz="3200" dirty="0">
                <a:solidFill>
                  <a:srgbClr val="0033CC"/>
                </a:solidFill>
                <a:latin typeface="+mn-lt"/>
              </a:rPr>
              <a:t>isort [ ] = [ ]</a:t>
            </a:r>
          </a:p>
          <a:p>
            <a:pPr>
              <a:defRPr/>
            </a:pPr>
            <a:r>
              <a:rPr lang="de-DE" altLang="zh-CN" sz="3200" dirty="0">
                <a:solidFill>
                  <a:srgbClr val="0033CC"/>
                </a:solidFill>
                <a:latin typeface="+mn-lt"/>
              </a:rPr>
              <a:t>   |   isort (x::L) = ins (x, isort L)</a:t>
            </a:r>
            <a:endParaRPr lang="pt-BR" altLang="zh-CN" sz="3200" dirty="0">
              <a:solidFill>
                <a:srgbClr val="0033CC"/>
              </a:solidFill>
              <a:latin typeface="+mn-lt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45E28E3-03BE-EA4A-9576-64C83E3A4B62}"/>
              </a:ext>
            </a:extLst>
          </p:cNvPr>
          <p:cNvSpPr txBox="1">
            <a:spLocks/>
          </p:cNvSpPr>
          <p:nvPr/>
        </p:nvSpPr>
        <p:spPr bwMode="auto">
          <a:xfrm>
            <a:off x="6808788" y="1747838"/>
            <a:ext cx="4922837" cy="202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/>
              <a:t>W</a:t>
            </a:r>
            <a:r>
              <a:rPr lang="en-US" altLang="zh-CN" baseline="-25000"/>
              <a:t>ins</a:t>
            </a:r>
            <a:r>
              <a:rPr lang="en-US" altLang="zh-CN"/>
              <a:t>(n): the work for </a:t>
            </a:r>
            <a:r>
              <a:rPr lang="en-US" altLang="zh-CN">
                <a:solidFill>
                  <a:srgbClr val="0033CC"/>
                </a:solidFill>
              </a:rPr>
              <a:t>ins(x, L) </a:t>
            </a:r>
            <a:br>
              <a:rPr lang="en-US" altLang="zh-CN">
                <a:solidFill>
                  <a:srgbClr val="0033CC"/>
                </a:solidFill>
              </a:rPr>
            </a:br>
            <a:r>
              <a:rPr lang="en-US" altLang="zh-CN">
                <a:solidFill>
                  <a:srgbClr val="0033CC"/>
                </a:solidFill>
              </a:rPr>
              <a:t>			</a:t>
            </a:r>
            <a:r>
              <a:rPr lang="en-US" altLang="zh-CN"/>
              <a:t>(length L =n)</a:t>
            </a:r>
          </a:p>
          <a:p>
            <a:endParaRPr lang="en-US" altLang="zh-CN"/>
          </a:p>
          <a:p>
            <a:r>
              <a:rPr lang="en-US" altLang="zh-CN">
                <a:solidFill>
                  <a:srgbClr val="7030A0"/>
                </a:solidFill>
              </a:rPr>
              <a:t>W</a:t>
            </a:r>
            <a:r>
              <a:rPr lang="en-US" altLang="zh-CN" baseline="-25000">
                <a:solidFill>
                  <a:srgbClr val="7030A0"/>
                </a:solidFill>
              </a:rPr>
              <a:t>ins</a:t>
            </a:r>
            <a:r>
              <a:rPr lang="en-US" altLang="zh-CN">
                <a:solidFill>
                  <a:srgbClr val="7030A0"/>
                </a:solidFill>
              </a:rPr>
              <a:t>(n) is O(n)</a:t>
            </a:r>
          </a:p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标题 1">
            <a:extLst>
              <a:ext uri="{FF2B5EF4-FFF2-40B4-BE49-F238E27FC236}">
                <a16:creationId xmlns:a16="http://schemas.microsoft.com/office/drawing/2014/main" id="{255AD699-AF3A-874F-98DD-621B460B6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Calibri" panose="020F050202020403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归并排序程序性能分析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D49460-5A3C-D94C-B325-050A4AA76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188" y="4646613"/>
            <a:ext cx="5159375" cy="1663700"/>
          </a:xfrm>
        </p:spPr>
        <p:txBody>
          <a:bodyPr/>
          <a:lstStyle/>
          <a:p>
            <a:r>
              <a:rPr lang="en-US" altLang="zh-CN"/>
              <a:t>W</a:t>
            </a:r>
            <a:r>
              <a:rPr lang="en-US" altLang="zh-CN" baseline="-25000"/>
              <a:t>split</a:t>
            </a:r>
            <a:r>
              <a:rPr lang="en-US" altLang="zh-CN"/>
              <a:t>(n):  work of </a:t>
            </a:r>
            <a:r>
              <a:rPr lang="en-US" altLang="zh-CN">
                <a:solidFill>
                  <a:srgbClr val="0033CC"/>
                </a:solidFill>
              </a:rPr>
              <a:t>split(L)</a:t>
            </a:r>
            <a:r>
              <a:rPr lang="en-US" altLang="zh-CN"/>
              <a:t> 			</a:t>
            </a:r>
            <a:r>
              <a:rPr lang="en-US" altLang="zh-CN" sz="2400"/>
              <a:t>        (length(L)=n)</a:t>
            </a:r>
          </a:p>
          <a:p>
            <a:endParaRPr lang="en-US" altLang="zh-CN" sz="1600"/>
          </a:p>
          <a:p>
            <a:r>
              <a:rPr lang="en-US" altLang="zh-CN">
                <a:solidFill>
                  <a:srgbClr val="7030A0"/>
                </a:solidFill>
              </a:rPr>
              <a:t>W</a:t>
            </a:r>
            <a:r>
              <a:rPr lang="en-US" altLang="zh-CN" baseline="-25000">
                <a:solidFill>
                  <a:srgbClr val="7030A0"/>
                </a:solidFill>
              </a:rPr>
              <a:t>split</a:t>
            </a:r>
            <a:r>
              <a:rPr lang="en-US" altLang="zh-CN">
                <a:solidFill>
                  <a:srgbClr val="7030A0"/>
                </a:solidFill>
              </a:rPr>
              <a:t>(n) is O(n)</a:t>
            </a:r>
            <a:endParaRPr lang="zh-CN" altLang="en-US">
              <a:solidFill>
                <a:srgbClr val="7030A0"/>
              </a:solidFill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CFEB6D43-8644-0943-82AC-9C3FF301CC81}"/>
              </a:ext>
            </a:extLst>
          </p:cNvPr>
          <p:cNvSpPr txBox="1">
            <a:spLocks/>
          </p:cNvSpPr>
          <p:nvPr/>
        </p:nvSpPr>
        <p:spPr bwMode="auto">
          <a:xfrm>
            <a:off x="230188" y="1784350"/>
            <a:ext cx="4573587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altLang="zh-CN" b="1">
                <a:solidFill>
                  <a:srgbClr val="0033CC"/>
                </a:solidFill>
              </a:rPr>
              <a:t>fun </a:t>
            </a:r>
            <a:r>
              <a:rPr lang="en-US" altLang="zh-CN">
                <a:solidFill>
                  <a:srgbClr val="0033CC"/>
                </a:solidFill>
              </a:rPr>
              <a:t>split [ ]  = ([ ],  [ ]) </a:t>
            </a:r>
          </a:p>
          <a:p>
            <a:pPr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altLang="zh-CN">
                <a:solidFill>
                  <a:srgbClr val="0033CC"/>
                </a:solidFill>
              </a:rPr>
              <a:t>    | split [x] = ([x], [ ])</a:t>
            </a:r>
          </a:p>
          <a:p>
            <a:pPr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altLang="zh-CN">
                <a:solidFill>
                  <a:srgbClr val="0033CC"/>
                </a:solidFill>
              </a:rPr>
              <a:t>    | split (x::y::L) =</a:t>
            </a:r>
          </a:p>
          <a:p>
            <a:pPr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altLang="zh-CN" b="1">
                <a:solidFill>
                  <a:srgbClr val="0033CC"/>
                </a:solidFill>
              </a:rPr>
              <a:t>	let </a:t>
            </a:r>
            <a:r>
              <a:rPr lang="en-US" altLang="zh-CN">
                <a:solidFill>
                  <a:srgbClr val="0033CC"/>
                </a:solidFill>
              </a:rPr>
              <a:t>val (A, B) =split L 	</a:t>
            </a:r>
            <a:r>
              <a:rPr lang="en-US" altLang="zh-CN" b="1">
                <a:solidFill>
                  <a:srgbClr val="0033CC"/>
                </a:solidFill>
              </a:rPr>
              <a:t>in </a:t>
            </a:r>
            <a:r>
              <a:rPr lang="es-ES" altLang="zh-CN">
                <a:solidFill>
                  <a:srgbClr val="0033CC"/>
                </a:solidFill>
              </a:rPr>
              <a:t>(x::A, y::B) 	</a:t>
            </a:r>
          </a:p>
          <a:p>
            <a:pPr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s-ES" altLang="zh-CN" b="1">
                <a:solidFill>
                  <a:srgbClr val="0033CC"/>
                </a:solidFill>
              </a:rPr>
              <a:t>	end</a:t>
            </a:r>
            <a:endParaRPr lang="en-US" altLang="zh-CN">
              <a:solidFill>
                <a:srgbClr val="0033CC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D25E3126-9DD9-C142-85E3-476447676F57}"/>
              </a:ext>
            </a:extLst>
          </p:cNvPr>
          <p:cNvSpPr txBox="1">
            <a:spLocks/>
          </p:cNvSpPr>
          <p:nvPr/>
        </p:nvSpPr>
        <p:spPr bwMode="auto">
          <a:xfrm>
            <a:off x="5389563" y="1455738"/>
            <a:ext cx="6575425" cy="288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>
                <a:solidFill>
                  <a:srgbClr val="0033CC"/>
                </a:solidFill>
              </a:rPr>
              <a:t>merge (A, [ ]) = A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CN" sz="2400">
                <a:solidFill>
                  <a:srgbClr val="0033CC"/>
                </a:solidFill>
              </a:rPr>
              <a:t>    | merge ([ ], B) = B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CN" sz="2400">
                <a:solidFill>
                  <a:srgbClr val="0033CC"/>
                </a:solidFill>
              </a:rPr>
              <a:t>    | merge (x::A, y::B) = </a:t>
            </a:r>
            <a:r>
              <a:rPr lang="en-US" altLang="zh-CN" sz="2400" b="1">
                <a:solidFill>
                  <a:srgbClr val="0033CC"/>
                </a:solidFill>
              </a:rPr>
              <a:t>case </a:t>
            </a:r>
            <a:r>
              <a:rPr lang="en-US" altLang="zh-CN" sz="2400">
                <a:solidFill>
                  <a:srgbClr val="0033CC"/>
                </a:solidFill>
              </a:rPr>
              <a:t>compare(x, y) </a:t>
            </a:r>
            <a:r>
              <a:rPr lang="en-US" altLang="zh-CN" sz="2400" b="1">
                <a:solidFill>
                  <a:srgbClr val="0033CC"/>
                </a:solidFill>
              </a:rPr>
              <a:t>of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CN" sz="2400">
                <a:solidFill>
                  <a:srgbClr val="0033CC"/>
                </a:solidFill>
              </a:rPr>
              <a:t>		       LESS =&gt; x :: merge(A, y::B)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CN" sz="2400">
                <a:solidFill>
                  <a:srgbClr val="0033CC"/>
                </a:solidFill>
              </a:rPr>
              <a:t>		    | EQUAL =&gt; x::y::merge(A, B)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CN" sz="2400">
                <a:solidFill>
                  <a:srgbClr val="0033CC"/>
                </a:solidFill>
              </a:rPr>
              <a:t>	  	    | GREATER =&gt; y :: merge(x::A, B)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1CFBAD71-7B0C-1F4A-9AA9-493F2A0F3D84}"/>
              </a:ext>
            </a:extLst>
          </p:cNvPr>
          <p:cNvSpPr txBox="1">
            <a:spLocks/>
          </p:cNvSpPr>
          <p:nvPr/>
        </p:nvSpPr>
        <p:spPr bwMode="auto">
          <a:xfrm>
            <a:off x="5908675" y="4730750"/>
            <a:ext cx="5683250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/>
              <a:t>W</a:t>
            </a:r>
            <a:r>
              <a:rPr lang="en-US" altLang="zh-CN" baseline="-25000"/>
              <a:t>merge</a:t>
            </a:r>
            <a:r>
              <a:rPr lang="en-US" altLang="zh-CN"/>
              <a:t>(n):  work of </a:t>
            </a:r>
            <a:r>
              <a:rPr lang="en-US" altLang="zh-CN">
                <a:solidFill>
                  <a:srgbClr val="0033CC"/>
                </a:solidFill>
              </a:rPr>
              <a:t>merge(A,B) </a:t>
            </a:r>
            <a:r>
              <a:rPr lang="en-US" altLang="zh-CN"/>
              <a:t>			</a:t>
            </a:r>
            <a:r>
              <a:rPr lang="en-US" altLang="zh-CN" sz="2400"/>
              <a:t>(length(A)+length(B)=n)</a:t>
            </a:r>
          </a:p>
          <a:p>
            <a:endParaRPr lang="en-US" altLang="zh-CN" sz="1600"/>
          </a:p>
          <a:p>
            <a:r>
              <a:rPr lang="en-US" altLang="zh-CN">
                <a:solidFill>
                  <a:srgbClr val="7030A0"/>
                </a:solidFill>
              </a:rPr>
              <a:t>W</a:t>
            </a:r>
            <a:r>
              <a:rPr lang="en-US" altLang="zh-CN" baseline="-25000">
                <a:solidFill>
                  <a:srgbClr val="7030A0"/>
                </a:solidFill>
              </a:rPr>
              <a:t>merge</a:t>
            </a:r>
            <a:r>
              <a:rPr lang="en-US" altLang="zh-CN">
                <a:solidFill>
                  <a:srgbClr val="7030A0"/>
                </a:solidFill>
              </a:rPr>
              <a:t>(n) is O(n)</a:t>
            </a:r>
            <a:endParaRPr lang="zh-CN" altLang="en-US">
              <a:solidFill>
                <a:srgbClr val="7030A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标题 1">
            <a:extLst>
              <a:ext uri="{FF2B5EF4-FFF2-40B4-BE49-F238E27FC236}">
                <a16:creationId xmlns:a16="http://schemas.microsoft.com/office/drawing/2014/main" id="{B0BEC1B1-553D-E947-A69E-E98BEC7CB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Calibri" panose="020F050202020403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归并排序程序性能分析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85AD05-7D3B-5847-AACA-3187F5411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3500" y="1828800"/>
            <a:ext cx="5159375" cy="1662113"/>
          </a:xfrm>
        </p:spPr>
        <p:txBody>
          <a:bodyPr/>
          <a:lstStyle/>
          <a:p>
            <a:r>
              <a:rPr lang="en-US" altLang="zh-CN"/>
              <a:t>W</a:t>
            </a:r>
            <a:r>
              <a:rPr lang="en-US" altLang="zh-CN" baseline="-25000"/>
              <a:t>mosrt</a:t>
            </a:r>
            <a:r>
              <a:rPr lang="en-US" altLang="zh-CN"/>
              <a:t>(n):  work of </a:t>
            </a:r>
            <a:r>
              <a:rPr lang="en-US" altLang="zh-CN">
                <a:solidFill>
                  <a:srgbClr val="0033CC"/>
                </a:solidFill>
              </a:rPr>
              <a:t>msort(L) </a:t>
            </a:r>
            <a:r>
              <a:rPr lang="en-US" altLang="zh-CN"/>
              <a:t>			</a:t>
            </a:r>
            <a:r>
              <a:rPr lang="en-US" altLang="zh-CN" sz="2400"/>
              <a:t>        (length(L)=n)</a:t>
            </a:r>
          </a:p>
          <a:p>
            <a:r>
              <a:rPr lang="en-US" altLang="zh-CN">
                <a:solidFill>
                  <a:srgbClr val="7030A0"/>
                </a:solidFill>
              </a:rPr>
              <a:t>W</a:t>
            </a:r>
            <a:r>
              <a:rPr lang="en-US" altLang="zh-CN" baseline="-25000">
                <a:solidFill>
                  <a:srgbClr val="7030A0"/>
                </a:solidFill>
              </a:rPr>
              <a:t>msort</a:t>
            </a:r>
            <a:r>
              <a:rPr lang="en-US" altLang="zh-CN">
                <a:solidFill>
                  <a:srgbClr val="7030A0"/>
                </a:solidFill>
              </a:rPr>
              <a:t>(n) is O(n log n)</a:t>
            </a:r>
            <a:endParaRPr lang="zh-CN" altLang="en-US">
              <a:solidFill>
                <a:srgbClr val="7030A0"/>
              </a:solidFill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93D148BD-6DE3-E140-A305-B112F860FCB2}"/>
              </a:ext>
            </a:extLst>
          </p:cNvPr>
          <p:cNvSpPr txBox="1">
            <a:spLocks/>
          </p:cNvSpPr>
          <p:nvPr/>
        </p:nvSpPr>
        <p:spPr bwMode="auto">
          <a:xfrm>
            <a:off x="617538" y="1535113"/>
            <a:ext cx="7867650" cy="284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altLang="zh-CN" b="1"/>
              <a:t> </a:t>
            </a:r>
            <a:r>
              <a:rPr lang="en-US" altLang="zh-CN" b="1">
                <a:solidFill>
                  <a:srgbClr val="0033CC"/>
                </a:solidFill>
              </a:rPr>
              <a:t>fun </a:t>
            </a:r>
            <a:r>
              <a:rPr lang="en-US" altLang="zh-CN">
                <a:solidFill>
                  <a:srgbClr val="0033CC"/>
                </a:solidFill>
              </a:rPr>
              <a:t>msort [ ] = [ ]</a:t>
            </a:r>
          </a:p>
          <a:p>
            <a:pPr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altLang="zh-CN">
                <a:solidFill>
                  <a:srgbClr val="0033CC"/>
                </a:solidFill>
              </a:rPr>
              <a:t>     | msort [x] = [x]</a:t>
            </a:r>
          </a:p>
          <a:p>
            <a:pPr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altLang="zh-CN">
                <a:solidFill>
                  <a:srgbClr val="0033CC"/>
                </a:solidFill>
              </a:rPr>
              <a:t>     | msort L =  </a:t>
            </a:r>
            <a:r>
              <a:rPr lang="en-US" altLang="zh-CN" b="1">
                <a:solidFill>
                  <a:srgbClr val="0033CC"/>
                </a:solidFill>
              </a:rPr>
              <a:t>let</a:t>
            </a:r>
          </a:p>
          <a:p>
            <a:pPr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altLang="zh-CN" b="1">
                <a:solidFill>
                  <a:srgbClr val="0033CC"/>
                </a:solidFill>
              </a:rPr>
              <a:t>		val </a:t>
            </a:r>
            <a:r>
              <a:rPr lang="en-US" altLang="zh-CN">
                <a:solidFill>
                  <a:srgbClr val="0033CC"/>
                </a:solidFill>
              </a:rPr>
              <a:t>(A, B) = split L	</a:t>
            </a:r>
          </a:p>
          <a:p>
            <a:pPr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altLang="zh-CN" b="1">
                <a:solidFill>
                  <a:srgbClr val="0033CC"/>
                </a:solidFill>
              </a:rPr>
              <a:t>	    in</a:t>
            </a:r>
          </a:p>
          <a:p>
            <a:pPr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altLang="zh-CN">
                <a:solidFill>
                  <a:srgbClr val="0033CC"/>
                </a:solidFill>
              </a:rPr>
              <a:t>		merge (msort A, msort B)</a:t>
            </a:r>
          </a:p>
          <a:p>
            <a:pPr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altLang="zh-CN" b="1">
                <a:solidFill>
                  <a:srgbClr val="0033CC"/>
                </a:solidFill>
              </a:rPr>
              <a:t>	    end</a:t>
            </a:r>
            <a:endParaRPr lang="zh-CN" altLang="en-US">
              <a:solidFill>
                <a:srgbClr val="0033CC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0838E5D-A989-E34A-8D44-9AC56A62F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200" y="4548188"/>
            <a:ext cx="10602913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msort(L)</a:t>
            </a:r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性能优于</a:t>
            </a:r>
            <a:r>
              <a:rPr lang="en-US" altLang="zh-CN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isort(L)</a:t>
            </a:r>
            <a:r>
              <a:rPr lang="zh-CN" altLang="en-US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，还能继续提升性能吗？</a:t>
            </a:r>
            <a:endParaRPr lang="en-US" altLang="zh-CN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zh-CN" altLang="en-US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从程序算法上考虑：</a:t>
            </a:r>
            <a:r>
              <a:rPr lang="en-US" altLang="zh-CN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……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zh-CN" altLang="en-US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从数据结构上考虑：</a:t>
            </a:r>
            <a:r>
              <a:rPr lang="en-US" altLang="zh-CN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List</a:t>
            </a:r>
            <a:r>
              <a:rPr lang="zh-CN" altLang="en-US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结构为线性（顺序）结构（在</a:t>
            </a:r>
            <a:r>
              <a:rPr lang="en-US" altLang="zh-CN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[  ]</a:t>
            </a:r>
            <a:r>
              <a:rPr lang="zh-CN" altLang="en-US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基础上利用</a:t>
            </a:r>
            <a:r>
              <a:rPr lang="en-US" altLang="zh-CN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’::’</a:t>
            </a:r>
            <a:r>
              <a:rPr lang="zh-CN" altLang="en-US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进行线性扩展），因此很难提升性能（无法并发</a:t>
            </a:r>
            <a:r>
              <a:rPr lang="en-US" altLang="zh-CN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/</a:t>
            </a:r>
            <a:r>
              <a:rPr lang="zh-CN" altLang="en-US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并行）</a:t>
            </a:r>
            <a:r>
              <a:rPr lang="en-US" altLang="zh-CN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圆角矩形标注 8">
            <a:extLst>
              <a:ext uri="{FF2B5EF4-FFF2-40B4-BE49-F238E27FC236}">
                <a16:creationId xmlns:a16="http://schemas.microsoft.com/office/drawing/2014/main" id="{3E76C1A2-B4FB-A54C-9329-9EB608CB653A}"/>
              </a:ext>
            </a:extLst>
          </p:cNvPr>
          <p:cNvSpPr/>
          <p:nvPr/>
        </p:nvSpPr>
        <p:spPr>
          <a:xfrm>
            <a:off x="7443788" y="3962400"/>
            <a:ext cx="4491037" cy="1090613"/>
          </a:xfrm>
          <a:prstGeom prst="wedgeRoundRectCallout">
            <a:avLst>
              <a:gd name="adj1" fmla="val -20974"/>
              <a:gd name="adj2" fmla="val 95029"/>
              <a:gd name="adj3" fmla="val 16667"/>
            </a:avLst>
          </a:prstGeom>
          <a:solidFill>
            <a:srgbClr val="DEEB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285750" indent="-28575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buFont typeface="Arial" charset="0"/>
              <a:buChar char="•"/>
              <a:defRPr/>
            </a:pPr>
            <a:r>
              <a:rPr lang="zh-CN" altLang="en-US" sz="2000">
                <a:solidFill>
                  <a:srgbClr val="0033CC"/>
                </a:solidFill>
                <a:latin typeface="黑体" charset="0"/>
                <a:ea typeface="黑体" charset="0"/>
              </a:rPr>
              <a:t>有没有新的数据类型能并发执行？</a:t>
            </a:r>
            <a:endParaRPr lang="en-US" altLang="zh-CN" sz="2000">
              <a:solidFill>
                <a:srgbClr val="0033CC"/>
              </a:solidFill>
              <a:latin typeface="黑体" charset="0"/>
              <a:ea typeface="黑体" charset="0"/>
            </a:endParaRPr>
          </a:p>
          <a:p>
            <a:pPr lvl="1">
              <a:buFont typeface="Arial" charset="0"/>
              <a:buChar char="•"/>
              <a:defRPr/>
            </a:pPr>
            <a:r>
              <a:rPr lang="en-US" altLang="zh-CN" sz="2000">
                <a:solidFill>
                  <a:srgbClr val="0033CC"/>
                </a:solidFill>
                <a:latin typeface="黑体" charset="0"/>
                <a:ea typeface="黑体" charset="0"/>
              </a:rPr>
              <a:t>Tree</a:t>
            </a:r>
            <a:r>
              <a:rPr lang="zh-CN" altLang="en-US" sz="2000">
                <a:solidFill>
                  <a:srgbClr val="0033CC"/>
                </a:solidFill>
                <a:latin typeface="黑体" charset="0"/>
                <a:ea typeface="黑体" charset="0"/>
              </a:rPr>
              <a:t>结构</a:t>
            </a:r>
            <a:endParaRPr lang="en-US" altLang="zh-CN" sz="2000">
              <a:solidFill>
                <a:srgbClr val="0033CC"/>
              </a:solidFill>
              <a:latin typeface="黑体" charset="0"/>
              <a:ea typeface="黑体" charset="0"/>
            </a:endParaRPr>
          </a:p>
          <a:p>
            <a:pPr lvl="1">
              <a:buFont typeface="Arial" charset="0"/>
              <a:buChar char="•"/>
              <a:defRPr/>
            </a:pPr>
            <a:r>
              <a:rPr lang="zh-CN" altLang="en-US" sz="2000">
                <a:solidFill>
                  <a:srgbClr val="0033CC"/>
                </a:solidFill>
                <a:latin typeface="黑体" charset="0"/>
                <a:ea typeface="黑体" charset="0"/>
              </a:rPr>
              <a:t>用树结构进行排序</a:t>
            </a:r>
            <a:endParaRPr lang="en-US" altLang="zh-CN" sz="2000">
              <a:solidFill>
                <a:srgbClr val="0033CC"/>
              </a:solidFill>
              <a:latin typeface="黑体" charset="0"/>
              <a:ea typeface="黑体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build="p"/>
      <p:bldP spid="8" grpId="0" build="p"/>
      <p:bldP spid="9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标题 1">
            <a:extLst>
              <a:ext uri="{FF2B5EF4-FFF2-40B4-BE49-F238E27FC236}">
                <a16:creationId xmlns:a16="http://schemas.microsoft.com/office/drawing/2014/main" id="{98062C26-B859-8843-962A-E48526A2C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新的类型</a:t>
            </a:r>
            <a:r>
              <a:rPr lang="en-US" altLang="zh-CN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——tree</a:t>
            </a:r>
            <a:endParaRPr lang="zh-CN" altLang="en-US" sz="320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92D4C0-5884-2642-88C0-E467B6871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388" y="1630363"/>
            <a:ext cx="10998200" cy="44624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>
                <a:ea typeface="黑体" panose="02010609060101010101" pitchFamily="49" charset="-122"/>
              </a:rPr>
              <a:t>tree</a:t>
            </a:r>
            <a:r>
              <a:rPr lang="zh-CN" altLang="en-US">
                <a:ea typeface="黑体" panose="02010609060101010101" pitchFamily="49" charset="-122"/>
              </a:rPr>
              <a:t>：非线性数据结构</a:t>
            </a:r>
            <a:endParaRPr lang="en-US" altLang="zh-CN">
              <a:ea typeface="黑体" panose="02010609060101010101" pitchFamily="49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>
                <a:ea typeface="黑体" panose="02010609060101010101" pitchFamily="49" charset="-122"/>
              </a:rPr>
              <a:t>由</a:t>
            </a:r>
            <a:r>
              <a:rPr lang="en-US" altLang="zh-CN">
                <a:ea typeface="黑体" panose="02010609060101010101" pitchFamily="49" charset="-122"/>
              </a:rPr>
              <a:t>n(n&gt;0)</a:t>
            </a:r>
            <a:r>
              <a:rPr lang="zh-CN" altLang="en-US">
                <a:ea typeface="黑体" panose="02010609060101010101" pitchFamily="49" charset="-122"/>
              </a:rPr>
              <a:t>个元素组成的有限集合。每个元素称为结点</a:t>
            </a:r>
            <a:r>
              <a:rPr lang="en-US" altLang="zh-CN">
                <a:ea typeface="黑体" panose="02010609060101010101" pitchFamily="49" charset="-122"/>
              </a:rPr>
              <a:t>(node)</a:t>
            </a:r>
            <a:r>
              <a:rPr lang="zh-CN" altLang="en-US">
                <a:ea typeface="黑体" panose="02010609060101010101" pitchFamily="49" charset="-122"/>
              </a:rPr>
              <a:t>，一个特定的结点称为根结点</a:t>
            </a:r>
            <a:r>
              <a:rPr lang="en-US" altLang="zh-CN">
                <a:ea typeface="黑体" panose="02010609060101010101" pitchFamily="49" charset="-122"/>
              </a:rPr>
              <a:t>(root)</a:t>
            </a:r>
            <a:r>
              <a:rPr lang="zh-CN" altLang="en-US">
                <a:ea typeface="黑体" panose="02010609060101010101" pitchFamily="49" charset="-122"/>
              </a:rPr>
              <a:t>，且除根结点外，其余结点被分成</a:t>
            </a:r>
            <a:r>
              <a:rPr lang="en-US" altLang="zh-CN">
                <a:ea typeface="黑体" panose="02010609060101010101" pitchFamily="49" charset="-122"/>
              </a:rPr>
              <a:t>m(m&gt;0)</a:t>
            </a:r>
            <a:r>
              <a:rPr lang="zh-CN" altLang="en-US">
                <a:ea typeface="黑体" panose="02010609060101010101" pitchFamily="49" charset="-122"/>
              </a:rPr>
              <a:t>个互不相交的有限集合，而每个子集又都是一棵树</a:t>
            </a:r>
            <a:r>
              <a:rPr lang="en-US" altLang="zh-CN">
                <a:ea typeface="黑体" panose="02010609060101010101" pitchFamily="49" charset="-122"/>
              </a:rPr>
              <a:t>(</a:t>
            </a:r>
            <a:r>
              <a:rPr lang="zh-CN" altLang="en-US">
                <a:ea typeface="黑体" panose="02010609060101010101" pitchFamily="49" charset="-122"/>
              </a:rPr>
              <a:t>子树</a:t>
            </a:r>
            <a:r>
              <a:rPr lang="en-US" altLang="zh-CN">
                <a:ea typeface="黑体" panose="02010609060101010101" pitchFamily="49" charset="-122"/>
              </a:rPr>
              <a:t>)</a:t>
            </a:r>
            <a:r>
              <a:rPr lang="zh-CN" altLang="en-US">
                <a:ea typeface="黑体" panose="02010609060101010101" pitchFamily="49" charset="-122"/>
              </a:rPr>
              <a:t>。</a:t>
            </a:r>
            <a:endParaRPr lang="en-US" altLang="zh-CN">
              <a:ea typeface="黑体" panose="02010609060101010101" pitchFamily="49" charset="-122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>
              <a:solidFill>
                <a:srgbClr val="0033CC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0033CC"/>
                </a:solidFill>
              </a:rPr>
              <a:t> </a:t>
            </a:r>
            <a:r>
              <a:rPr lang="en-US" altLang="zh-CN">
                <a:solidFill>
                  <a:srgbClr val="0033CC"/>
                </a:solidFill>
              </a:rPr>
              <a:t>datatype tree = Empty | Node of tree * int * tree;</a:t>
            </a:r>
            <a:br>
              <a:rPr lang="en-US" altLang="zh-CN"/>
            </a:br>
            <a:br>
              <a:rPr lang="en-US" altLang="zh-CN"/>
            </a:br>
            <a:endParaRPr lang="en-US" altLang="zh-CN" sz="1000"/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树的递归表述</a:t>
            </a:r>
            <a:r>
              <a:rPr lang="en-US" altLang="zh-CN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 </a:t>
            </a:r>
            <a:r>
              <a:rPr lang="en-US" altLang="zh-CN">
                <a:solidFill>
                  <a:srgbClr val="0033CC"/>
                </a:solidFill>
              </a:rPr>
              <a:t>Node(t</a:t>
            </a:r>
            <a:r>
              <a:rPr lang="en-US" altLang="zh-CN" baseline="-25000">
                <a:solidFill>
                  <a:srgbClr val="0033CC"/>
                </a:solidFill>
              </a:rPr>
              <a:t>1</a:t>
            </a:r>
            <a:r>
              <a:rPr lang="en-US" altLang="zh-CN">
                <a:solidFill>
                  <a:srgbClr val="0033CC"/>
                </a:solidFill>
              </a:rPr>
              <a:t>, x, t</a:t>
            </a:r>
            <a:r>
              <a:rPr lang="en-US" altLang="zh-CN" baseline="-25000">
                <a:solidFill>
                  <a:srgbClr val="0033CC"/>
                </a:solidFill>
              </a:rPr>
              <a:t>2</a:t>
            </a:r>
            <a:r>
              <a:rPr lang="en-US" altLang="zh-CN">
                <a:solidFill>
                  <a:srgbClr val="0033CC"/>
                </a:solidFill>
              </a:rPr>
              <a:t>)	</a:t>
            </a:r>
            <a:r>
              <a:rPr lang="en-US" altLang="zh-CN"/>
              <a:t>(</a:t>
            </a:r>
            <a:r>
              <a:rPr lang="en-US" altLang="zh-CN">
                <a:solidFill>
                  <a:srgbClr val="0033CC"/>
                </a:solidFill>
              </a:rPr>
              <a:t>t</a:t>
            </a:r>
            <a:r>
              <a:rPr lang="en-US" altLang="zh-CN" baseline="-25000">
                <a:solidFill>
                  <a:srgbClr val="0033CC"/>
                </a:solidFill>
              </a:rPr>
              <a:t>1</a:t>
            </a:r>
            <a:r>
              <a:rPr lang="en-US" altLang="zh-CN">
                <a:solidFill>
                  <a:srgbClr val="0033CC"/>
                </a:solidFill>
              </a:rPr>
              <a:t>, t</a:t>
            </a:r>
            <a:r>
              <a:rPr lang="en-US" altLang="zh-CN" baseline="-25000">
                <a:solidFill>
                  <a:srgbClr val="0033CC"/>
                </a:solidFill>
              </a:rPr>
              <a:t>2</a:t>
            </a:r>
            <a:r>
              <a:rPr lang="en-US" altLang="zh-CN"/>
              <a:t>: tree, </a:t>
            </a:r>
            <a:r>
              <a:rPr lang="en-US" altLang="zh-CN">
                <a:solidFill>
                  <a:srgbClr val="0033CC"/>
                </a:solidFill>
              </a:rPr>
              <a:t>x</a:t>
            </a:r>
            <a:r>
              <a:rPr lang="en-US" altLang="zh-CN"/>
              <a:t>: integer)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标题 1">
            <a:extLst>
              <a:ext uri="{FF2B5EF4-FFF2-40B4-BE49-F238E27FC236}">
                <a16:creationId xmlns:a16="http://schemas.microsoft.com/office/drawing/2014/main" id="{AC69D106-7AAF-244C-B0DE-DF9DD4028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Calibri" panose="020F050202020403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树的基本术语</a:t>
            </a:r>
          </a:p>
        </p:txBody>
      </p:sp>
      <p:sp>
        <p:nvSpPr>
          <p:cNvPr id="8195" name="内容占位符 3">
            <a:extLst>
              <a:ext uri="{FF2B5EF4-FFF2-40B4-BE49-F238E27FC236}">
                <a16:creationId xmlns:a16="http://schemas.microsoft.com/office/drawing/2014/main" id="{66FBA0BC-75AB-5C4C-94F5-CB7C44489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7488"/>
            <a:ext cx="10748963" cy="4351337"/>
          </a:xfrm>
        </p:spPr>
        <p:txBody>
          <a:bodyPr/>
          <a:lstStyle/>
          <a:p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度：结点的分支数。</a:t>
            </a:r>
          </a:p>
          <a:p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叶子：度为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的结点称为叶子或终端结点。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度不为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的结点称为分支结点或非终端结点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树的度：树中各结点的度的最大值。</a:t>
            </a:r>
          </a:p>
          <a:p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双亲和孩子：结点的子树的根称为该结点的孩子，该结点称为孩子的双亲。</a:t>
            </a:r>
          </a:p>
          <a:p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兄弟：同一双亲的孩子之间互称兄弟。</a:t>
            </a:r>
          </a:p>
          <a:p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结点的层次：从根开始定义，根为第一层，其它结点的层次等于它的父结点的层次数加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深度：树的结点的最大层次称为树的深度。</a:t>
            </a:r>
          </a:p>
          <a:p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路径：树中任意两个不同的结点，如果从一个结点出发，按层次自上而下沿着一个个树枝能到达另一结点，称它们之间存在着一条路径。可用路径所经过的结点序列表示路径，路径的长度等于路径上的结点个数减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1">
            <a:extLst>
              <a:ext uri="{FF2B5EF4-FFF2-40B4-BE49-F238E27FC236}">
                <a16:creationId xmlns:a16="http://schemas.microsoft.com/office/drawing/2014/main" id="{D45A2584-53C7-7042-B318-FC2DF4AE3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树类型的模式表示与模式匹配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5F2768-E3F4-7940-91A2-16B433100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9750"/>
            <a:ext cx="4111625" cy="38179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33CC"/>
                </a:solidFill>
              </a:rPr>
              <a:t>Empty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33CC"/>
                </a:solidFill>
              </a:rPr>
              <a:t>Node(_, _, _)</a:t>
            </a: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33CC"/>
                </a:solidFill>
              </a:rPr>
              <a:t>Node(Empty, _, Empty)	</a:t>
            </a: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rgbClr val="0033CC"/>
                </a:solidFill>
              </a:rPr>
              <a:t>Node(_, 42, _)	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6F189CA-2B18-DC4C-959F-6968FFD62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9825" y="1809750"/>
            <a:ext cx="6905625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rgbClr val="0433FF"/>
                </a:solidFill>
              </a:rPr>
              <a:t>Empty </a:t>
            </a:r>
            <a:r>
              <a:rPr lang="en-US" altLang="zh-CN" i="1">
                <a:solidFill>
                  <a:srgbClr val="000000"/>
                </a:solidFill>
              </a:rPr>
              <a:t>matches</a:t>
            </a:r>
            <a:r>
              <a:rPr lang="en-US" altLang="zh-CN">
                <a:solidFill>
                  <a:srgbClr val="000000"/>
                </a:solidFill>
              </a:rPr>
              <a:t> </a:t>
            </a:r>
            <a:r>
              <a:rPr lang="en-US" altLang="zh-CN">
                <a:solidFill>
                  <a:srgbClr val="0433FF"/>
                </a:solidFill>
              </a:rPr>
              <a:t>t </a:t>
            </a:r>
            <a:r>
              <a:rPr lang="zh-CN" altLang="en-US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当且仅当</a:t>
            </a:r>
            <a:r>
              <a:rPr lang="en-US" altLang="zh-CN">
                <a:solidFill>
                  <a:srgbClr val="000000"/>
                </a:solidFill>
              </a:rPr>
              <a:t>(iff) </a:t>
            </a:r>
            <a:r>
              <a:rPr lang="en-US" altLang="zh-CN">
                <a:solidFill>
                  <a:srgbClr val="0433FF"/>
                </a:solidFill>
              </a:rPr>
              <a:t>t </a:t>
            </a:r>
            <a:r>
              <a:rPr lang="en-US" altLang="zh-CN">
                <a:solidFill>
                  <a:srgbClr val="000000"/>
                </a:solidFill>
              </a:rPr>
              <a:t>is </a:t>
            </a:r>
            <a:r>
              <a:rPr lang="en-US" altLang="zh-CN">
                <a:solidFill>
                  <a:srgbClr val="0433FF"/>
                </a:solidFill>
              </a:rPr>
              <a:t>Empty</a:t>
            </a:r>
            <a:br>
              <a:rPr lang="en-US" altLang="zh-CN">
                <a:solidFill>
                  <a:srgbClr val="0433FF"/>
                </a:solidFill>
              </a:rPr>
            </a:br>
            <a:endParaRPr lang="en-US" altLang="zh-CN">
              <a:solidFill>
                <a:srgbClr val="0433FF"/>
              </a:solidFill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rgbClr val="0433FF"/>
                </a:solidFill>
              </a:rPr>
              <a:t>Node(p</a:t>
            </a:r>
            <a:r>
              <a:rPr lang="en-US" altLang="zh-CN" sz="1600">
                <a:solidFill>
                  <a:srgbClr val="0433FF"/>
                </a:solidFill>
              </a:rPr>
              <a:t>1</a:t>
            </a:r>
            <a:r>
              <a:rPr lang="en-US" altLang="zh-CN">
                <a:solidFill>
                  <a:srgbClr val="0433FF"/>
                </a:solidFill>
              </a:rPr>
              <a:t>, p, p</a:t>
            </a:r>
            <a:r>
              <a:rPr lang="en-US" altLang="zh-CN" sz="1600">
                <a:solidFill>
                  <a:srgbClr val="0433FF"/>
                </a:solidFill>
              </a:rPr>
              <a:t>2</a:t>
            </a:r>
            <a:r>
              <a:rPr lang="en-US" altLang="zh-CN">
                <a:solidFill>
                  <a:srgbClr val="0433FF"/>
                </a:solidFill>
              </a:rPr>
              <a:t>) </a:t>
            </a:r>
            <a:r>
              <a:rPr lang="en-US" altLang="zh-CN" i="1">
                <a:solidFill>
                  <a:srgbClr val="000000"/>
                </a:solidFill>
              </a:rPr>
              <a:t>matches</a:t>
            </a:r>
            <a:r>
              <a:rPr lang="en-US" altLang="zh-CN">
                <a:solidFill>
                  <a:srgbClr val="000000"/>
                </a:solidFill>
              </a:rPr>
              <a:t> </a:t>
            </a:r>
            <a:r>
              <a:rPr lang="en-US" altLang="zh-CN">
                <a:solidFill>
                  <a:srgbClr val="0433FF"/>
                </a:solidFill>
              </a:rPr>
              <a:t>t </a:t>
            </a:r>
            <a:r>
              <a:rPr lang="zh-CN" altLang="en-US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当且仅当</a:t>
            </a:r>
            <a:r>
              <a:rPr lang="en-US" altLang="zh-CN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>
                <a:solidFill>
                  <a:srgbClr val="000000"/>
                </a:solidFill>
              </a:rPr>
              <a:t>iff)</a:t>
            </a:r>
            <a:br>
              <a:rPr lang="en-US" altLang="zh-CN">
                <a:solidFill>
                  <a:srgbClr val="000000"/>
                </a:solidFill>
              </a:rPr>
            </a:br>
            <a:r>
              <a:rPr lang="en-US" altLang="zh-CN">
                <a:solidFill>
                  <a:srgbClr val="000000"/>
                </a:solidFill>
              </a:rPr>
              <a:t>	</a:t>
            </a:r>
            <a:r>
              <a:rPr lang="en-US" altLang="zh-CN">
                <a:solidFill>
                  <a:srgbClr val="0433FF"/>
                </a:solidFill>
              </a:rPr>
              <a:t>t </a:t>
            </a:r>
            <a:r>
              <a:rPr lang="en-US" altLang="zh-CN">
                <a:solidFill>
                  <a:srgbClr val="000000"/>
                </a:solidFill>
              </a:rPr>
              <a:t>is </a:t>
            </a:r>
            <a:r>
              <a:rPr lang="en-US" altLang="zh-CN">
                <a:solidFill>
                  <a:srgbClr val="0433FF"/>
                </a:solidFill>
              </a:rPr>
              <a:t>Node(t</a:t>
            </a:r>
            <a:r>
              <a:rPr lang="en-US" altLang="zh-CN" sz="1600">
                <a:solidFill>
                  <a:srgbClr val="0433FF"/>
                </a:solidFill>
              </a:rPr>
              <a:t>1</a:t>
            </a:r>
            <a:r>
              <a:rPr lang="en-US" altLang="zh-CN">
                <a:solidFill>
                  <a:srgbClr val="0433FF"/>
                </a:solidFill>
              </a:rPr>
              <a:t>, v, t</a:t>
            </a:r>
            <a:r>
              <a:rPr lang="en-US" altLang="zh-CN" sz="1600">
                <a:solidFill>
                  <a:srgbClr val="0433FF"/>
                </a:solidFill>
              </a:rPr>
              <a:t>2</a:t>
            </a:r>
            <a:r>
              <a:rPr lang="en-US" altLang="zh-CN">
                <a:solidFill>
                  <a:srgbClr val="0433FF"/>
                </a:solidFill>
              </a:rPr>
              <a:t>) </a:t>
            </a:r>
            <a:r>
              <a:rPr lang="en-US" altLang="zh-CN">
                <a:solidFill>
                  <a:srgbClr val="000000"/>
                </a:solidFill>
              </a:rPr>
              <a:t>such that</a:t>
            </a:r>
            <a:br>
              <a:rPr lang="en-US" altLang="zh-CN">
                <a:solidFill>
                  <a:srgbClr val="000000"/>
                </a:solidFill>
              </a:rPr>
            </a:br>
            <a:r>
              <a:rPr lang="en-US" altLang="zh-CN">
                <a:solidFill>
                  <a:srgbClr val="000000"/>
                </a:solidFill>
              </a:rPr>
              <a:t>	</a:t>
            </a:r>
            <a:r>
              <a:rPr lang="en-US" altLang="zh-CN">
                <a:solidFill>
                  <a:srgbClr val="0433FF"/>
                </a:solidFill>
              </a:rPr>
              <a:t>p</a:t>
            </a:r>
            <a:r>
              <a:rPr lang="en-US" altLang="zh-CN" sz="1600">
                <a:solidFill>
                  <a:srgbClr val="0433FF"/>
                </a:solidFill>
              </a:rPr>
              <a:t>1 </a:t>
            </a:r>
            <a:r>
              <a:rPr lang="en-US" altLang="zh-CN" i="1">
                <a:solidFill>
                  <a:srgbClr val="000000"/>
                </a:solidFill>
              </a:rPr>
              <a:t>matches</a:t>
            </a:r>
            <a:r>
              <a:rPr lang="en-US" altLang="zh-CN">
                <a:solidFill>
                  <a:srgbClr val="000000"/>
                </a:solidFill>
              </a:rPr>
              <a:t> </a:t>
            </a:r>
            <a:r>
              <a:rPr lang="en-US" altLang="zh-CN">
                <a:solidFill>
                  <a:srgbClr val="0433FF"/>
                </a:solidFill>
              </a:rPr>
              <a:t>t</a:t>
            </a:r>
            <a:r>
              <a:rPr lang="en-US" altLang="zh-CN" sz="1600">
                <a:solidFill>
                  <a:srgbClr val="0433FF"/>
                </a:solidFill>
              </a:rPr>
              <a:t>1</a:t>
            </a:r>
            <a:r>
              <a:rPr lang="en-US" altLang="zh-CN">
                <a:solidFill>
                  <a:srgbClr val="000000"/>
                </a:solidFill>
              </a:rPr>
              <a:t>, </a:t>
            </a:r>
            <a:r>
              <a:rPr lang="en-US" altLang="zh-CN">
                <a:solidFill>
                  <a:srgbClr val="0433FF"/>
                </a:solidFill>
              </a:rPr>
              <a:t>p </a:t>
            </a:r>
            <a:r>
              <a:rPr lang="en-US" altLang="zh-CN" i="1">
                <a:solidFill>
                  <a:srgbClr val="000000"/>
                </a:solidFill>
              </a:rPr>
              <a:t>matches</a:t>
            </a:r>
            <a:r>
              <a:rPr lang="en-US" altLang="zh-CN">
                <a:solidFill>
                  <a:srgbClr val="000000"/>
                </a:solidFill>
              </a:rPr>
              <a:t> </a:t>
            </a:r>
            <a:r>
              <a:rPr lang="en-US" altLang="zh-CN">
                <a:solidFill>
                  <a:srgbClr val="0433FF"/>
                </a:solidFill>
              </a:rPr>
              <a:t>v</a:t>
            </a:r>
            <a:r>
              <a:rPr lang="en-US" altLang="zh-CN">
                <a:solidFill>
                  <a:srgbClr val="000000"/>
                </a:solidFill>
              </a:rPr>
              <a:t>, </a:t>
            </a:r>
            <a:r>
              <a:rPr lang="en-US" altLang="zh-CN">
                <a:solidFill>
                  <a:srgbClr val="0433FF"/>
                </a:solidFill>
              </a:rPr>
              <a:t>p</a:t>
            </a:r>
            <a:r>
              <a:rPr lang="en-US" altLang="zh-CN" sz="1600">
                <a:solidFill>
                  <a:srgbClr val="0433FF"/>
                </a:solidFill>
              </a:rPr>
              <a:t>2 </a:t>
            </a:r>
            <a:r>
              <a:rPr lang="en-US" altLang="zh-CN" i="1">
                <a:solidFill>
                  <a:srgbClr val="000000"/>
                </a:solidFill>
              </a:rPr>
              <a:t>matches</a:t>
            </a:r>
            <a:r>
              <a:rPr lang="en-US" altLang="zh-CN">
                <a:solidFill>
                  <a:srgbClr val="000000"/>
                </a:solidFill>
              </a:rPr>
              <a:t> </a:t>
            </a:r>
            <a:r>
              <a:rPr lang="en-US" altLang="zh-CN">
                <a:solidFill>
                  <a:srgbClr val="0433FF"/>
                </a:solidFill>
              </a:rPr>
              <a:t>t</a:t>
            </a:r>
            <a:r>
              <a:rPr lang="en-US" altLang="zh-CN" sz="1600">
                <a:solidFill>
                  <a:srgbClr val="0433FF"/>
                </a:solidFill>
              </a:rPr>
              <a:t>2</a:t>
            </a:r>
            <a:br>
              <a:rPr lang="en-US" altLang="zh-CN" sz="1600">
                <a:solidFill>
                  <a:srgbClr val="0433FF"/>
                </a:solidFill>
              </a:rPr>
            </a:br>
            <a:r>
              <a:rPr lang="en-US" altLang="zh-CN" sz="1600">
                <a:solidFill>
                  <a:srgbClr val="0433FF"/>
                </a:solidFill>
              </a:rPr>
              <a:t>	</a:t>
            </a:r>
            <a:r>
              <a:rPr lang="en-US" altLang="zh-CN">
                <a:solidFill>
                  <a:srgbClr val="000000"/>
                </a:solidFill>
              </a:rPr>
              <a:t>(and </a:t>
            </a:r>
            <a:r>
              <a:rPr lang="en-US" altLang="zh-CN" i="1">
                <a:solidFill>
                  <a:srgbClr val="000000"/>
                </a:solidFill>
              </a:rPr>
              <a:t>combines</a:t>
            </a:r>
            <a:r>
              <a:rPr lang="en-US" altLang="zh-CN">
                <a:solidFill>
                  <a:srgbClr val="000000"/>
                </a:solidFill>
              </a:rPr>
              <a:t> all the bindings</a:t>
            </a:r>
            <a:br>
              <a:rPr lang="en-US" altLang="zh-CN">
                <a:solidFill>
                  <a:srgbClr val="000000"/>
                </a:solidFill>
              </a:rPr>
            </a:br>
            <a:r>
              <a:rPr lang="en-US" altLang="zh-CN">
                <a:solidFill>
                  <a:srgbClr val="000000"/>
                </a:solidFill>
              </a:rPr>
              <a:t>	  when the match succeeds)</a:t>
            </a:r>
            <a:br>
              <a:rPr lang="en-US" altLang="zh-CN">
                <a:solidFill>
                  <a:srgbClr val="0433FF"/>
                </a:solidFill>
              </a:rPr>
            </a:br>
            <a:br>
              <a:rPr lang="en-US" altLang="zh-CN">
                <a:solidFill>
                  <a:srgbClr val="0433FF"/>
                </a:solidFill>
              </a:rPr>
            </a:b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1">
            <a:extLst>
              <a:ext uri="{FF2B5EF4-FFF2-40B4-BE49-F238E27FC236}">
                <a16:creationId xmlns:a16="http://schemas.microsoft.com/office/drawing/2014/main" id="{6362AC1D-6C2C-9A4D-B65A-0DB286942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Calibri" panose="020F050202020403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树的结构归纳法推导过程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EC6522-E92F-DB41-9F6F-7C7309E46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3613" y="1847850"/>
            <a:ext cx="9709150" cy="4351338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证明：对所有树，</a:t>
            </a:r>
            <a:r>
              <a:rPr lang="en-US" altLang="zh-CN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P(t)</a:t>
            </a:r>
            <a:r>
              <a:rPr lang="zh-CN" altLang="en-US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成立。</a:t>
            </a:r>
            <a:endParaRPr lang="en-US" altLang="zh-CN" sz="100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00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结构归纳法：</a:t>
            </a:r>
            <a:endParaRPr lang="en-US" altLang="zh-CN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en-US" altLang="zh-CN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Base case: </a:t>
            </a:r>
            <a:r>
              <a:rPr lang="zh-CN" altLang="en-US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当</a:t>
            </a:r>
            <a:r>
              <a:rPr lang="en-US" altLang="zh-CN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 = Empty</a:t>
            </a:r>
            <a:r>
              <a:rPr lang="zh-CN" altLang="en-US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时，证明</a:t>
            </a:r>
            <a:r>
              <a:rPr lang="en-US" altLang="zh-CN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P(Empty)</a:t>
            </a:r>
            <a:r>
              <a:rPr lang="zh-CN" altLang="en-US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成立</a:t>
            </a:r>
            <a:endParaRPr lang="en-US" altLang="zh-CN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en-US" altLang="zh-CN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Inductive</a:t>
            </a:r>
            <a:r>
              <a:rPr lang="zh-CN" altLang="en-US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case: </a:t>
            </a:r>
            <a:r>
              <a:rPr lang="zh-CN" altLang="en-US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当 </a:t>
            </a:r>
            <a:r>
              <a:rPr lang="en-US" altLang="zh-CN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 = Node(t</a:t>
            </a:r>
            <a:r>
              <a:rPr lang="en-US" altLang="zh-CN" sz="16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</a:t>
            </a:r>
            <a:r>
              <a:rPr lang="en-US" altLang="zh-CN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, v, t</a:t>
            </a:r>
            <a:r>
              <a:rPr lang="en-US" altLang="zh-CN" sz="16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</a:t>
            </a:r>
            <a:r>
              <a:rPr lang="en-US" altLang="zh-CN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)</a:t>
            </a:r>
            <a:r>
              <a:rPr lang="zh-CN" altLang="en-US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时，</a:t>
            </a:r>
            <a:endParaRPr lang="en-US" altLang="zh-CN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	</a:t>
            </a:r>
            <a:r>
              <a:rPr lang="zh-CN" altLang="en-US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假设：</a:t>
            </a:r>
            <a:r>
              <a:rPr lang="en-US" altLang="zh-CN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P(t</a:t>
            </a:r>
            <a:r>
              <a:rPr lang="en-US" altLang="zh-CN" sz="16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</a:t>
            </a:r>
            <a:r>
              <a:rPr lang="en-US" altLang="zh-CN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)</a:t>
            </a:r>
            <a:r>
              <a:rPr lang="zh-CN" altLang="en-US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和</a:t>
            </a:r>
            <a:r>
              <a:rPr lang="en-US" altLang="zh-CN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P(t</a:t>
            </a:r>
            <a:r>
              <a:rPr lang="en-US" altLang="zh-CN" sz="16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</a:t>
            </a:r>
            <a:r>
              <a:rPr lang="en-US" altLang="zh-CN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)</a:t>
            </a:r>
            <a:r>
              <a:rPr lang="zh-CN" altLang="en-US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成立</a:t>
            </a:r>
            <a:endParaRPr lang="en-US" altLang="zh-CN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	</a:t>
            </a:r>
            <a:r>
              <a:rPr lang="zh-CN" altLang="en-US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证明：</a:t>
            </a:r>
            <a:r>
              <a:rPr lang="en-US" altLang="zh-CN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P(Node(t</a:t>
            </a:r>
            <a:r>
              <a:rPr lang="en-US" altLang="zh-CN" sz="16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</a:t>
            </a:r>
            <a:r>
              <a:rPr lang="en-US" altLang="zh-CN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, v, t</a:t>
            </a:r>
            <a:r>
              <a:rPr lang="en-US" altLang="zh-CN" sz="16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</a:t>
            </a:r>
            <a:r>
              <a:rPr lang="en-US" altLang="zh-CN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))</a:t>
            </a:r>
            <a:r>
              <a:rPr lang="zh-CN" altLang="en-US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成立。</a:t>
            </a:r>
            <a:endParaRPr lang="en-US" altLang="zh-CN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标题 1">
            <a:extLst>
              <a:ext uri="{FF2B5EF4-FFF2-40B4-BE49-F238E27FC236}">
                <a16:creationId xmlns:a16="http://schemas.microsoft.com/office/drawing/2014/main" id="{53CDDABF-4059-CA47-9CCC-2ADE1D5A3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Calibri" panose="020F050202020403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树的大小</a:t>
            </a:r>
            <a:r>
              <a:rPr lang="en-US" altLang="zh-CN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 </a:t>
            </a:r>
            <a:r>
              <a:rPr lang="en-US" altLang="zh-CN">
                <a:latin typeface="Calibri" panose="020F050202020403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size</a:t>
            </a:r>
            <a:endParaRPr lang="zh-CN" altLang="en-US">
              <a:latin typeface="Calibri" panose="020F050202020403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3315" name="内容占位符 3">
            <a:extLst>
              <a:ext uri="{FF2B5EF4-FFF2-40B4-BE49-F238E27FC236}">
                <a16:creationId xmlns:a16="http://schemas.microsoft.com/office/drawing/2014/main" id="{0414C9D5-09D6-3445-84D5-8E0A8E2BB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CN">
                <a:ea typeface="黑体" panose="02010609060101010101" pitchFamily="49" charset="-122"/>
              </a:rPr>
              <a:t>size</a:t>
            </a:r>
            <a:r>
              <a:rPr lang="zh-CN" altLang="en-US">
                <a:ea typeface="黑体" panose="02010609060101010101" pitchFamily="49" charset="-122"/>
              </a:rPr>
              <a:t>：树中的结点个数</a:t>
            </a:r>
            <a:endParaRPr lang="en-US" altLang="zh-CN">
              <a:ea typeface="黑体" panose="02010609060101010101" pitchFamily="49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b="1">
              <a:solidFill>
                <a:srgbClr val="0033CC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>
                <a:solidFill>
                  <a:srgbClr val="0033CC"/>
                </a:solidFill>
              </a:rPr>
              <a:t>fun</a:t>
            </a:r>
            <a:r>
              <a:rPr lang="en-US" altLang="zh-CN">
                <a:solidFill>
                  <a:srgbClr val="0033CC"/>
                </a:solidFill>
              </a:rPr>
              <a:t> size Empty = 0</a:t>
            </a:r>
            <a:br>
              <a:rPr lang="en-US" altLang="zh-CN">
                <a:solidFill>
                  <a:srgbClr val="0033CC"/>
                </a:solidFill>
              </a:rPr>
            </a:br>
            <a:r>
              <a:rPr lang="zh-CN" altLang="en-US">
                <a:solidFill>
                  <a:srgbClr val="0033CC"/>
                </a:solidFill>
              </a:rPr>
              <a:t>    </a:t>
            </a:r>
            <a:r>
              <a:rPr lang="en-US" altLang="zh-CN">
                <a:solidFill>
                  <a:srgbClr val="0033CC"/>
                </a:solidFill>
              </a:rPr>
              <a:t>| size (Node(t1, _, t2)) = size t1 + size t2 + 1;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altLang="zh-CN">
                <a:ea typeface="黑体" panose="02010609060101010101" pitchFamily="49" charset="-122"/>
              </a:rPr>
            </a:br>
            <a:r>
              <a:rPr lang="zh-CN" altLang="en-US">
                <a:ea typeface="黑体" panose="02010609060101010101" pitchFamily="49" charset="-122"/>
              </a:rPr>
              <a:t>证明：对所有树</a:t>
            </a:r>
            <a:r>
              <a:rPr lang="en-US" altLang="zh-CN">
                <a:ea typeface="黑体" panose="02010609060101010101" pitchFamily="49" charset="-122"/>
              </a:rPr>
              <a:t>t</a:t>
            </a:r>
            <a:r>
              <a:rPr lang="zh-CN" altLang="en-US">
                <a:ea typeface="黑体" panose="02010609060101010101" pitchFamily="49" charset="-122"/>
              </a:rPr>
              <a:t>，</a:t>
            </a:r>
            <a:r>
              <a:rPr lang="en-US" altLang="zh-CN">
                <a:ea typeface="黑体" panose="02010609060101010101" pitchFamily="49" charset="-122"/>
              </a:rPr>
              <a:t>size(t)</a:t>
            </a:r>
            <a:r>
              <a:rPr lang="zh-CN" altLang="en-US">
                <a:ea typeface="黑体" panose="02010609060101010101" pitchFamily="49" charset="-122"/>
              </a:rPr>
              <a:t>为非负整数</a:t>
            </a:r>
            <a:r>
              <a:rPr lang="en-US" altLang="zh-CN">
                <a:ea typeface="黑体" panose="02010609060101010101" pitchFamily="49" charset="-122"/>
              </a:rPr>
              <a:t>(t</a:t>
            </a:r>
            <a:r>
              <a:rPr lang="zh-CN" altLang="en-US">
                <a:ea typeface="黑体" panose="02010609060101010101" pitchFamily="49" charset="-122"/>
              </a:rPr>
              <a:t>中的结点个数</a:t>
            </a:r>
            <a:r>
              <a:rPr lang="en-US" altLang="zh-CN">
                <a:ea typeface="黑体" panose="02010609060101010101" pitchFamily="49" charset="-122"/>
              </a:rPr>
              <a:t>)</a:t>
            </a:r>
            <a:br>
              <a:rPr lang="en-US" altLang="zh-CN"/>
            </a:br>
            <a:br>
              <a:rPr lang="en-US" altLang="zh-CN"/>
            </a:b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标题 1">
            <a:extLst>
              <a:ext uri="{FF2B5EF4-FFF2-40B4-BE49-F238E27FC236}">
                <a16:creationId xmlns:a16="http://schemas.microsoft.com/office/drawing/2014/main" id="{18CEEE96-83F1-FC4C-BDB9-8B4411B3C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Calibri" panose="020F050202020403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树的深度</a:t>
            </a:r>
            <a:r>
              <a:rPr lang="en-US" altLang="zh-CN">
                <a:latin typeface="Calibri" panose="020F050202020403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</a:t>
            </a:r>
            <a:r>
              <a:rPr lang="zh-CN" altLang="en-US">
                <a:latin typeface="Calibri" panose="020F050202020403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高度</a:t>
            </a:r>
            <a:r>
              <a:rPr lang="en-US" altLang="zh-CN">
                <a:latin typeface="Calibri" panose="020F050202020403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)</a:t>
            </a:r>
            <a:r>
              <a:rPr lang="en-US" altLang="zh-CN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—— depth</a:t>
            </a:r>
            <a:endParaRPr lang="zh-CN" altLang="en-US">
              <a:latin typeface="Calibri" panose="020F050202020403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5363" name="内容占位符 3">
            <a:extLst>
              <a:ext uri="{FF2B5EF4-FFF2-40B4-BE49-F238E27FC236}">
                <a16:creationId xmlns:a16="http://schemas.microsoft.com/office/drawing/2014/main" id="{A2E3AB18-D703-9846-AA72-262D8082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48963" cy="4351338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CN">
                <a:ea typeface="黑体" panose="02010609060101010101" pitchFamily="49" charset="-122"/>
              </a:rPr>
              <a:t>depth</a:t>
            </a:r>
            <a:r>
              <a:rPr lang="zh-CN" altLang="en-US">
                <a:ea typeface="黑体" panose="02010609060101010101" pitchFamily="49" charset="-122"/>
              </a:rPr>
              <a:t>：组成该树各结点的最大层次</a:t>
            </a:r>
            <a:endParaRPr lang="en-US" altLang="zh-CN">
              <a:ea typeface="黑体" panose="02010609060101010101" pitchFamily="49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b="1">
              <a:solidFill>
                <a:srgbClr val="0033CC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altLang="zh-CN" b="1">
                <a:solidFill>
                  <a:srgbClr val="0033CC"/>
                </a:solidFill>
              </a:rPr>
              <a:t>fun</a:t>
            </a:r>
            <a:r>
              <a:rPr lang="fr-FR" altLang="zh-CN">
                <a:solidFill>
                  <a:srgbClr val="0033CC"/>
                </a:solidFill>
              </a:rPr>
              <a:t> depth Empty = 0</a:t>
            </a:r>
            <a:br>
              <a:rPr lang="fr-FR" altLang="zh-CN">
                <a:solidFill>
                  <a:srgbClr val="0033CC"/>
                </a:solidFill>
              </a:rPr>
            </a:br>
            <a:r>
              <a:rPr lang="zh-CN" altLang="en-US">
                <a:solidFill>
                  <a:srgbClr val="0033CC"/>
                </a:solidFill>
              </a:rPr>
              <a:t>    </a:t>
            </a:r>
            <a:r>
              <a:rPr lang="fr-FR" altLang="zh-CN">
                <a:solidFill>
                  <a:srgbClr val="0033CC"/>
                </a:solidFill>
              </a:rPr>
              <a:t>| depth (Node(t1, _, t2)) =</a:t>
            </a:r>
            <a:r>
              <a:rPr lang="zh-CN" altLang="en-US">
                <a:solidFill>
                  <a:srgbClr val="0033CC"/>
                </a:solidFill>
              </a:rPr>
              <a:t> </a:t>
            </a:r>
            <a:r>
              <a:rPr lang="fr-FR" altLang="zh-CN">
                <a:solidFill>
                  <a:srgbClr val="0033CC"/>
                </a:solidFill>
              </a:rPr>
              <a:t>max(depth t1, depth t2) + 1;</a:t>
            </a:r>
            <a:br>
              <a:rPr lang="fr-FR" altLang="zh-CN"/>
            </a:br>
            <a:br>
              <a:rPr lang="fr-FR" altLang="zh-CN"/>
            </a:br>
            <a:br>
              <a:rPr lang="en-US" altLang="zh-CN">
                <a:ea typeface="黑体" panose="02010609060101010101" pitchFamily="49" charset="-122"/>
              </a:rPr>
            </a:br>
            <a:r>
              <a:rPr lang="zh-CN" altLang="en-US">
                <a:ea typeface="黑体" panose="02010609060101010101" pitchFamily="49" charset="-122"/>
              </a:rPr>
              <a:t>证明：对所有树</a:t>
            </a:r>
            <a:r>
              <a:rPr lang="en-US" altLang="zh-CN">
                <a:ea typeface="黑体" panose="02010609060101010101" pitchFamily="49" charset="-122"/>
              </a:rPr>
              <a:t>t</a:t>
            </a:r>
            <a:r>
              <a:rPr lang="zh-CN" altLang="en-US">
                <a:ea typeface="黑体" panose="02010609060101010101" pitchFamily="49" charset="-122"/>
              </a:rPr>
              <a:t>，</a:t>
            </a:r>
            <a:r>
              <a:rPr lang="en-US" altLang="zh-CN">
                <a:ea typeface="黑体" panose="02010609060101010101" pitchFamily="49" charset="-122"/>
              </a:rPr>
              <a:t>depth(t)</a:t>
            </a:r>
            <a:r>
              <a:rPr lang="zh-CN" altLang="en-US">
                <a:ea typeface="黑体" panose="02010609060101010101" pitchFamily="49" charset="-122"/>
              </a:rPr>
              <a:t>为非负整数</a:t>
            </a:r>
            <a:r>
              <a:rPr lang="en-US" altLang="zh-CN">
                <a:ea typeface="黑体" panose="02010609060101010101" pitchFamily="49" charset="-122"/>
              </a:rPr>
              <a:t>(</a:t>
            </a:r>
            <a:r>
              <a:rPr lang="zh-CN" altLang="en-US">
                <a:ea typeface="黑体" panose="02010609060101010101" pitchFamily="49" charset="-122"/>
              </a:rPr>
              <a:t>从根到叶子结点的最长路径</a:t>
            </a:r>
            <a:r>
              <a:rPr lang="en-US" altLang="zh-CN">
                <a:ea typeface="黑体" panose="02010609060101010101" pitchFamily="49" charset="-122"/>
              </a:rPr>
              <a:t>)</a:t>
            </a:r>
            <a:br>
              <a:rPr lang="en-US" altLang="zh-CN"/>
            </a:br>
            <a:br>
              <a:rPr lang="en-US" altLang="zh-CN"/>
            </a:b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标题 1">
            <a:extLst>
              <a:ext uri="{FF2B5EF4-FFF2-40B4-BE49-F238E27FC236}">
                <a16:creationId xmlns:a16="http://schemas.microsoft.com/office/drawing/2014/main" id="{4F825EE1-CC7A-5D47-9130-DD1BB7C82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Calibri" panose="020F050202020403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树的遍历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80E2052-19F7-4F41-9C58-BD03C7ED0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650"/>
            <a:ext cx="10748963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>
                <a:ea typeface="黑体" panose="02010609060101010101" pitchFamily="49" charset="-122"/>
              </a:rPr>
              <a:t>对树中所有结点信息的访问，即依次对树中每个结点访问一次且仅访问一次。树的遍历分为前序遍历、中序遍历和后序遍历。</a:t>
            </a:r>
            <a:endParaRPr lang="en-US" altLang="zh-CN">
              <a:ea typeface="黑体" panose="02010609060101010101" pitchFamily="49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>
              <a:ea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>
                <a:ea typeface="黑体" panose="02010609060101010101" pitchFamily="49" charset="-122"/>
              </a:rPr>
              <a:t>二叉树的遍历</a:t>
            </a:r>
            <a:r>
              <a:rPr lang="en-US" altLang="zh-CN">
                <a:ea typeface="黑体" panose="02010609060101010101" pitchFamily="49" charset="-122"/>
              </a:rPr>
              <a:t>(N:</a:t>
            </a:r>
            <a:r>
              <a:rPr lang="zh-CN" altLang="en-US">
                <a:ea typeface="黑体" panose="02010609060101010101" pitchFamily="49" charset="-122"/>
              </a:rPr>
              <a:t>访问结点本身，</a:t>
            </a:r>
            <a:r>
              <a:rPr lang="en-US" altLang="zh-CN">
                <a:ea typeface="黑体" panose="02010609060101010101" pitchFamily="49" charset="-122"/>
              </a:rPr>
              <a:t>L:</a:t>
            </a:r>
            <a:r>
              <a:rPr lang="zh-CN" altLang="en-US">
                <a:ea typeface="黑体" panose="02010609060101010101" pitchFamily="49" charset="-122"/>
              </a:rPr>
              <a:t>遍历该结点的左子树，</a:t>
            </a:r>
            <a:r>
              <a:rPr lang="en-US" altLang="zh-CN">
                <a:ea typeface="黑体" panose="02010609060101010101" pitchFamily="49" charset="-122"/>
              </a:rPr>
              <a:t>R:</a:t>
            </a:r>
            <a:r>
              <a:rPr lang="zh-CN" altLang="en-US">
                <a:ea typeface="黑体" panose="02010609060101010101" pitchFamily="49" charset="-122"/>
              </a:rPr>
              <a:t>遍历该结点的右子树</a:t>
            </a:r>
            <a:r>
              <a:rPr lang="en-US" altLang="zh-CN">
                <a:ea typeface="黑体" panose="02010609060101010101" pitchFamily="49" charset="-122"/>
              </a:rPr>
              <a:t>)</a:t>
            </a:r>
            <a:r>
              <a:rPr lang="zh-CN" altLang="en-US">
                <a:ea typeface="黑体" panose="02010609060101010101" pitchFamily="49" charset="-122"/>
              </a:rPr>
              <a:t>：</a:t>
            </a:r>
            <a:endParaRPr lang="en-US" altLang="zh-CN">
              <a:ea typeface="黑体" panose="02010609060101010101" pitchFamily="49" charset="-122"/>
            </a:endParaRPr>
          </a:p>
          <a:p>
            <a:pPr marL="0" indent="0">
              <a:lnSpc>
                <a:spcPct val="125000"/>
              </a:lnSpc>
            </a:pPr>
            <a:r>
              <a:rPr lang="en-US" altLang="zh-CN">
                <a:ea typeface="黑体" panose="02010609060101010101" pitchFamily="49" charset="-122"/>
              </a:rPr>
              <a:t>NLR</a:t>
            </a:r>
            <a:r>
              <a:rPr lang="zh-CN" altLang="en-US">
                <a:ea typeface="黑体" panose="02010609060101010101" pitchFamily="49" charset="-122"/>
              </a:rPr>
              <a:t>：前序</a:t>
            </a:r>
            <a:r>
              <a:rPr lang="en-US" altLang="zh-CN">
                <a:ea typeface="黑体" panose="02010609060101010101" pitchFamily="49" charset="-122"/>
              </a:rPr>
              <a:t>/</a:t>
            </a:r>
            <a:r>
              <a:rPr lang="zh-CN" altLang="en-US">
                <a:ea typeface="黑体" panose="02010609060101010101" pitchFamily="49" charset="-122"/>
              </a:rPr>
              <a:t>前根遍历</a:t>
            </a:r>
            <a:r>
              <a:rPr lang="en-US" altLang="zh-CN">
                <a:ea typeface="黑体" panose="02010609060101010101" pitchFamily="49" charset="-122"/>
              </a:rPr>
              <a:t>(Pre-order Traversal)</a:t>
            </a:r>
          </a:p>
          <a:p>
            <a:pPr marL="0" indent="0">
              <a:lnSpc>
                <a:spcPct val="125000"/>
              </a:lnSpc>
            </a:pPr>
            <a:r>
              <a:rPr lang="en-US" altLang="zh-CN">
                <a:ea typeface="黑体" panose="02010609060101010101" pitchFamily="49" charset="-122"/>
              </a:rPr>
              <a:t>LNR</a:t>
            </a:r>
            <a:r>
              <a:rPr lang="zh-CN" altLang="en-US">
                <a:ea typeface="黑体" panose="02010609060101010101" pitchFamily="49" charset="-122"/>
              </a:rPr>
              <a:t>：中序</a:t>
            </a:r>
            <a:r>
              <a:rPr lang="en-US" altLang="zh-CN">
                <a:ea typeface="黑体" panose="02010609060101010101" pitchFamily="49" charset="-122"/>
              </a:rPr>
              <a:t>/</a:t>
            </a:r>
            <a:r>
              <a:rPr lang="zh-CN" altLang="en-US">
                <a:ea typeface="黑体" panose="02010609060101010101" pitchFamily="49" charset="-122"/>
              </a:rPr>
              <a:t>中根遍历</a:t>
            </a:r>
            <a:r>
              <a:rPr lang="en-US" altLang="zh-CN">
                <a:ea typeface="黑体" panose="02010609060101010101" pitchFamily="49" charset="-122"/>
              </a:rPr>
              <a:t>(In-order</a:t>
            </a:r>
            <a:r>
              <a:rPr lang="zh-CN" altLang="en-US">
                <a:ea typeface="黑体" panose="02010609060101010101" pitchFamily="49" charset="-122"/>
              </a:rPr>
              <a:t> </a:t>
            </a:r>
            <a:r>
              <a:rPr lang="en-US" altLang="zh-CN">
                <a:ea typeface="黑体" panose="02010609060101010101" pitchFamily="49" charset="-122"/>
              </a:rPr>
              <a:t>Traversal)</a:t>
            </a:r>
          </a:p>
          <a:p>
            <a:pPr marL="0" indent="0">
              <a:lnSpc>
                <a:spcPct val="125000"/>
              </a:lnSpc>
            </a:pPr>
            <a:r>
              <a:rPr lang="en-US" altLang="zh-CN">
                <a:ea typeface="黑体" panose="02010609060101010101" pitchFamily="49" charset="-122"/>
              </a:rPr>
              <a:t>LRN</a:t>
            </a:r>
            <a:r>
              <a:rPr lang="zh-CN" altLang="en-US">
                <a:ea typeface="黑体" panose="02010609060101010101" pitchFamily="49" charset="-122"/>
              </a:rPr>
              <a:t>：后序</a:t>
            </a:r>
            <a:r>
              <a:rPr lang="en-US" altLang="zh-CN">
                <a:ea typeface="黑体" panose="02010609060101010101" pitchFamily="49" charset="-122"/>
              </a:rPr>
              <a:t>/</a:t>
            </a:r>
            <a:r>
              <a:rPr lang="zh-CN" altLang="en-US">
                <a:ea typeface="黑体" panose="02010609060101010101" pitchFamily="49" charset="-122"/>
              </a:rPr>
              <a:t>后根遍历</a:t>
            </a:r>
            <a:r>
              <a:rPr lang="en-US" altLang="zh-CN">
                <a:ea typeface="黑体" panose="02010609060101010101" pitchFamily="49" charset="-122"/>
              </a:rPr>
              <a:t>(Post-order Traversal)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值绑定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值绑定</a:t>
            </a:r>
          </a:p>
        </p:txBody>
      </p:sp>
      <p:sp>
        <p:nvSpPr>
          <p:cNvPr id="99" name="【x1:v1, ..., xk:vk 】：表示值绑定(value bindings)的集合…"/>
          <p:cNvSpPr txBox="1">
            <a:spLocks noGrp="1"/>
          </p:cNvSpPr>
          <p:nvPr>
            <p:ph type="body" idx="4294967295"/>
          </p:nvPr>
        </p:nvSpPr>
        <p:spPr>
          <a:xfrm>
            <a:off x="808037" y="1525587"/>
            <a:ext cx="11093451" cy="43751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64465" lvl="1" indent="-164465" defTabSz="657860">
              <a:lnSpc>
                <a:spcPct val="100000"/>
              </a:lnSpc>
              <a:spcBef>
                <a:spcPts val="700"/>
              </a:spcBef>
              <a:defRPr sz="230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【</a:t>
            </a:r>
            <a:r>
              <a:t>x</a:t>
            </a:r>
            <a:r>
              <a:rPr baseline="-32000"/>
              <a:t>1</a:t>
            </a:r>
            <a:r>
              <a:t>:v</a:t>
            </a:r>
            <a:r>
              <a:rPr baseline="-32000"/>
              <a:t>1</a:t>
            </a:r>
            <a:r>
              <a:t>, ..., x</a:t>
            </a:r>
            <a:r>
              <a:rPr baseline="-32000"/>
              <a:t>k</a:t>
            </a:r>
            <a:r>
              <a:t>:v</a:t>
            </a:r>
            <a:r>
              <a:rPr baseline="-32000"/>
              <a:t>k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 】：表示值绑定</a:t>
            </a:r>
            <a:r>
              <a:t>(value bindings)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的集合</a:t>
            </a:r>
          </a:p>
          <a:p>
            <a:pPr marL="164465" lvl="1" indent="-164465" defTabSz="657860">
              <a:lnSpc>
                <a:spcPct val="100000"/>
              </a:lnSpc>
              <a:spcBef>
                <a:spcPts val="300"/>
              </a:spcBef>
              <a:buSzTx/>
              <a:buNone/>
              <a:defRPr sz="201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x, x</a:t>
            </a:r>
            <a:r>
              <a:rPr sz="2305" baseline="-32000"/>
              <a:t>1</a:t>
            </a:r>
            <a:r>
              <a:t>, ...  : 	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表示变量 </a:t>
            </a:r>
            <a:r>
              <a:t>(Variables)</a:t>
            </a:r>
            <a:br/>
            <a:r>
              <a:t>	v, v</a:t>
            </a:r>
            <a:r>
              <a:rPr sz="2305" baseline="-32000"/>
              <a:t>1</a:t>
            </a:r>
            <a:r>
              <a:t>, ...  :	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表示值 </a:t>
            </a:r>
            <a:r>
              <a:t>((syntactic) </a:t>
            </a:r>
            <a:r>
              <a:rPr>
                <a:solidFill>
                  <a:srgbClr val="0033CC"/>
                </a:solidFill>
              </a:rPr>
              <a:t>V</a:t>
            </a:r>
            <a:r>
              <a:t>alues)</a:t>
            </a:r>
            <a:br/>
            <a:r>
              <a:t>	e, e</a:t>
            </a:r>
            <a:r>
              <a:rPr sz="2305" baseline="-32000"/>
              <a:t>1</a:t>
            </a:r>
            <a:r>
              <a:t>, ... : 	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表示表达式 </a:t>
            </a:r>
            <a:r>
              <a:t>(</a:t>
            </a:r>
            <a:r>
              <a:rPr>
                <a:solidFill>
                  <a:srgbClr val="0033CC"/>
                </a:solidFill>
              </a:rPr>
              <a:t>E</a:t>
            </a:r>
            <a:r>
              <a:t>xpressions)</a:t>
            </a:r>
            <a:br/>
            <a:r>
              <a:t>	t, t</a:t>
            </a:r>
            <a:r>
              <a:rPr sz="2305" baseline="-32000"/>
              <a:t>1</a:t>
            </a:r>
            <a:r>
              <a:t>, ...   :	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表示类型 </a:t>
            </a:r>
            <a:r>
              <a:t>(</a:t>
            </a:r>
            <a:r>
              <a:rPr>
                <a:solidFill>
                  <a:srgbClr val="0033CC"/>
                </a:solidFill>
              </a:rPr>
              <a:t>T</a:t>
            </a:r>
            <a:r>
              <a:t>ypes)</a:t>
            </a:r>
          </a:p>
          <a:p>
            <a:pPr marL="164465" indent="-164465" defTabSz="657860">
              <a:spcBef>
                <a:spcPts val="700"/>
              </a:spcBef>
              <a:defRPr sz="72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/>
          </a:p>
          <a:p>
            <a:pPr marL="164465" indent="-164465" defTabSz="657860">
              <a:spcBef>
                <a:spcPts val="700"/>
              </a:spcBef>
              <a:defRPr sz="201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可终止状态</a:t>
            </a:r>
            <a:r>
              <a:t>(Termination):	</a:t>
            </a:r>
            <a:br/>
            <a:r>
              <a:t>	e ↓ 	when  ∃v.  e =&gt;* v</a:t>
            </a:r>
          </a:p>
          <a:p>
            <a:pPr marL="164465" indent="-164465" defTabSz="657860">
              <a:spcBef>
                <a:spcPts val="700"/>
              </a:spcBef>
              <a:defRPr sz="72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/>
          </a:p>
          <a:p>
            <a:pPr marL="164465" indent="-164465" defTabSz="657860">
              <a:spcBef>
                <a:spcPts val="700"/>
              </a:spcBef>
              <a:defRPr sz="201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不可终止状态</a:t>
            </a:r>
            <a:r>
              <a:t>(Non-termination): </a:t>
            </a:r>
            <a:br/>
            <a:r>
              <a:t>	e ↑</a:t>
            </a:r>
            <a:br/>
            <a:endParaRPr/>
          </a:p>
        </p:txBody>
      </p:sp>
      <p:sp>
        <p:nvSpPr>
          <p:cNvPr id="100" name="TYPE SAFETY…"/>
          <p:cNvSpPr txBox="1"/>
          <p:nvPr/>
        </p:nvSpPr>
        <p:spPr>
          <a:xfrm>
            <a:off x="6354762" y="4168775"/>
            <a:ext cx="5429251" cy="10058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marL="457200" indent="-457200">
              <a:buSzPct val="100000"/>
              <a:buFont typeface="Arial" panose="020B0604020202090204"/>
              <a:buChar char="•"/>
              <a:defRPr sz="2800" b="1">
                <a:solidFill>
                  <a:srgbClr val="FF0000"/>
                </a:solidFill>
                <a:latin typeface="Arial Narrow" panose="020B0606020202030204"/>
                <a:ea typeface="Arial Narrow" panose="020B0606020202030204"/>
                <a:cs typeface="Arial Narrow" panose="020B0606020202030204"/>
                <a:sym typeface="Arial Narrow" panose="020B0606020202030204"/>
              </a:defRPr>
            </a:pPr>
            <a:r>
              <a:t>TYPE SAFETY</a:t>
            </a:r>
          </a:p>
          <a:p>
            <a:pPr marL="457200" indent="-457200">
              <a:buSzPct val="100000"/>
              <a:buFont typeface="Arial" panose="020B0604020202090204"/>
              <a:buChar char="•"/>
              <a:defRPr sz="2800" b="1">
                <a:solidFill>
                  <a:srgbClr val="FF0000"/>
                </a:solidFill>
                <a:latin typeface="Arial Narrow" panose="020B0606020202030204"/>
                <a:ea typeface="Arial Narrow" panose="020B0606020202030204"/>
                <a:cs typeface="Arial Narrow" panose="020B0606020202030204"/>
                <a:sym typeface="Arial Narrow" panose="020B0606020202030204"/>
              </a:defRPr>
            </a:pPr>
            <a:r>
              <a:rPr b="0">
                <a:latin typeface="黑体"/>
                <a:ea typeface="黑体"/>
                <a:cs typeface="黑体"/>
                <a:sym typeface="黑体"/>
              </a:rPr>
              <a:t>严格类型检查，</a:t>
            </a:r>
            <a:r>
              <a:t>well-typed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特性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9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 fill="hold"/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1" build="p" animBg="1" advAuto="0"/>
      <p:bldP spid="100" grpId="2" animBg="1" advAuto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标题 1">
            <a:extLst>
              <a:ext uri="{FF2B5EF4-FFF2-40B4-BE49-F238E27FC236}">
                <a16:creationId xmlns:a16="http://schemas.microsoft.com/office/drawing/2014/main" id="{3FBF6780-3695-6747-BDEC-A55D1D21E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Calibri" panose="020F050202020403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树的遍历函数</a:t>
            </a:r>
          </a:p>
        </p:txBody>
      </p:sp>
      <p:sp>
        <p:nvSpPr>
          <p:cNvPr id="19459" name="内容占位符 3">
            <a:extLst>
              <a:ext uri="{FF2B5EF4-FFF2-40B4-BE49-F238E27FC236}">
                <a16:creationId xmlns:a16="http://schemas.microsoft.com/office/drawing/2014/main" id="{0465B106-E370-4B4C-9647-0A4E525E4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CN">
                <a:ea typeface="黑体" panose="02010609060101010101" pitchFamily="49" charset="-122"/>
              </a:rPr>
              <a:t>trav: tree -&gt; int list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CN">
              <a:ea typeface="黑体" panose="02010609060101010101" pitchFamily="49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altLang="zh-CN" b="1">
                <a:solidFill>
                  <a:srgbClr val="0033CC"/>
                </a:solidFill>
              </a:rPr>
              <a:t>fun</a:t>
            </a:r>
            <a:r>
              <a:rPr lang="fr-FR" altLang="zh-CN">
                <a:solidFill>
                  <a:srgbClr val="0033CC"/>
                </a:solidFill>
              </a:rPr>
              <a:t> trav Empty = [ ]</a:t>
            </a:r>
            <a:br>
              <a:rPr lang="fr-FR" altLang="zh-CN">
                <a:solidFill>
                  <a:srgbClr val="0033CC"/>
                </a:solidFill>
              </a:rPr>
            </a:br>
            <a:r>
              <a:rPr lang="fr-FR" altLang="zh-CN">
                <a:solidFill>
                  <a:srgbClr val="0033CC"/>
                </a:solidFill>
              </a:rPr>
              <a:t>    | trav (Node(t1, x, t2)) = trav t1 @ (x :: trav t2);</a:t>
            </a:r>
            <a:br>
              <a:rPr lang="fr-FR" altLang="zh-CN"/>
            </a:br>
            <a:endParaRPr lang="fr-FR" altLang="zh-CN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>
                <a:ea typeface="黑体" panose="02010609060101010101" pitchFamily="49" charset="-122"/>
              </a:rPr>
              <a:t>对所有树</a:t>
            </a:r>
            <a:r>
              <a:rPr lang="en-US" altLang="zh-CN">
                <a:ea typeface="黑体" panose="02010609060101010101" pitchFamily="49" charset="-122"/>
              </a:rPr>
              <a:t>t</a:t>
            </a:r>
            <a:r>
              <a:rPr lang="zh-CN" altLang="en-US">
                <a:ea typeface="黑体" panose="02010609060101010101" pitchFamily="49" charset="-122"/>
              </a:rPr>
              <a:t>，</a:t>
            </a:r>
            <a:r>
              <a:rPr lang="en-US" altLang="zh-CN">
                <a:ea typeface="黑体" panose="02010609060101010101" pitchFamily="49" charset="-122"/>
              </a:rPr>
              <a:t>trav(t)</a:t>
            </a:r>
            <a:r>
              <a:rPr lang="zh-CN" altLang="en-US">
                <a:ea typeface="黑体" panose="02010609060101010101" pitchFamily="49" charset="-122"/>
              </a:rPr>
              <a:t>执行的结果为树</a:t>
            </a:r>
            <a:r>
              <a:rPr lang="en-US" altLang="zh-CN">
                <a:ea typeface="黑体" panose="02010609060101010101" pitchFamily="49" charset="-122"/>
              </a:rPr>
              <a:t>t</a:t>
            </a:r>
            <a:r>
              <a:rPr lang="zh-CN" altLang="en-US">
                <a:ea typeface="黑体" panose="02010609060101010101" pitchFamily="49" charset="-122"/>
              </a:rPr>
              <a:t>中所有整数的列表</a:t>
            </a:r>
            <a:r>
              <a:rPr lang="en-US" altLang="zh-CN">
                <a:ea typeface="黑体" panose="02010609060101010101" pitchFamily="49" charset="-122"/>
              </a:rPr>
              <a:t>(</a:t>
            </a:r>
            <a:r>
              <a:rPr lang="zh-CN" altLang="en-US">
                <a:ea typeface="黑体" panose="02010609060101010101" pitchFamily="49" charset="-122"/>
              </a:rPr>
              <a:t>中序遍历的结果</a:t>
            </a:r>
            <a:r>
              <a:rPr lang="en-US" altLang="zh-CN">
                <a:ea typeface="黑体" panose="02010609060101010101" pitchFamily="49" charset="-122"/>
              </a:rPr>
              <a:t>)</a:t>
            </a:r>
            <a:br>
              <a:rPr lang="fr-FR" altLang="zh-CN"/>
            </a:br>
            <a:endParaRPr lang="en-US" altLang="zh-CN"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标题 1">
            <a:extLst>
              <a:ext uri="{FF2B5EF4-FFF2-40B4-BE49-F238E27FC236}">
                <a16:creationId xmlns:a16="http://schemas.microsoft.com/office/drawing/2014/main" id="{1EF31C2A-C998-2C43-8258-EE9B9ABD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Calibri" panose="020F050202020403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有序树</a:t>
            </a:r>
            <a:r>
              <a:rPr lang="en-US" altLang="zh-CN">
                <a:latin typeface="Calibri" panose="020F050202020403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(sorted trees)</a:t>
            </a:r>
            <a:endParaRPr lang="zh-CN" altLang="en-US">
              <a:latin typeface="Calibri" panose="020F050202020403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2FFF1D1-2DF1-F44F-AC29-F12FED9D9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63" y="1773238"/>
            <a:ext cx="11020425" cy="4351337"/>
          </a:xfrm>
        </p:spPr>
        <p:txBody>
          <a:bodyPr/>
          <a:lstStyle/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zh-CN" altLang="en-US">
                <a:ea typeface="黑体" panose="02010609060101010101" pitchFamily="49" charset="-122"/>
              </a:rPr>
              <a:t>若将树中每个结点的各子树看成是从左到右有次序的</a:t>
            </a:r>
            <a:r>
              <a:rPr lang="en-US" altLang="zh-CN">
                <a:ea typeface="黑体" panose="02010609060101010101" pitchFamily="49" charset="-122"/>
              </a:rPr>
              <a:t>(</a:t>
            </a:r>
            <a:r>
              <a:rPr lang="zh-CN" altLang="en-US">
                <a:ea typeface="黑体" panose="02010609060101010101" pitchFamily="49" charset="-122"/>
              </a:rPr>
              <a:t>即不能互换</a:t>
            </a:r>
            <a:r>
              <a:rPr lang="en-US" altLang="zh-CN">
                <a:ea typeface="黑体" panose="02010609060101010101" pitchFamily="49" charset="-122"/>
              </a:rPr>
              <a:t>)</a:t>
            </a:r>
            <a:r>
              <a:rPr lang="zh-CN" altLang="en-US">
                <a:ea typeface="黑体" panose="02010609060101010101" pitchFamily="49" charset="-122"/>
              </a:rPr>
              <a:t>，则称该树为有序树</a:t>
            </a:r>
            <a:r>
              <a:rPr lang="en-US" altLang="zh-CN">
                <a:ea typeface="黑体" panose="02010609060101010101" pitchFamily="49" charset="-122"/>
              </a:rPr>
              <a:t>(Ordered</a:t>
            </a:r>
            <a:r>
              <a:rPr lang="zh-CN" altLang="en-US">
                <a:ea typeface="黑体" panose="02010609060101010101" pitchFamily="49" charset="-122"/>
              </a:rPr>
              <a:t> </a:t>
            </a:r>
            <a:r>
              <a:rPr lang="en-US" altLang="zh-CN">
                <a:ea typeface="黑体" panose="02010609060101010101" pitchFamily="49" charset="-122"/>
              </a:rPr>
              <a:t>Tree)</a:t>
            </a:r>
            <a:r>
              <a:rPr lang="zh-CN" altLang="en-US">
                <a:ea typeface="黑体" panose="02010609060101010101" pitchFamily="49" charset="-122"/>
              </a:rPr>
              <a:t>；否则称为无序树</a:t>
            </a:r>
            <a:r>
              <a:rPr lang="en-US" altLang="zh-CN">
                <a:ea typeface="黑体" panose="02010609060101010101" pitchFamily="49" charset="-122"/>
              </a:rPr>
              <a:t>(Unodered</a:t>
            </a:r>
            <a:r>
              <a:rPr lang="zh-CN" altLang="en-US">
                <a:ea typeface="黑体" panose="02010609060101010101" pitchFamily="49" charset="-122"/>
              </a:rPr>
              <a:t> </a:t>
            </a:r>
            <a:r>
              <a:rPr lang="en-US" altLang="zh-CN">
                <a:ea typeface="黑体" panose="02010609060101010101" pitchFamily="49" charset="-122"/>
              </a:rPr>
              <a:t>Tree)</a:t>
            </a:r>
            <a:r>
              <a:rPr lang="zh-CN" altLang="en-US">
                <a:ea typeface="黑体" panose="02010609060101010101" pitchFamily="49" charset="-122"/>
              </a:rPr>
              <a:t>。</a:t>
            </a:r>
          </a:p>
          <a:p>
            <a:pPr marL="0" indent="0"/>
            <a:r>
              <a:rPr lang="zh-CN" altLang="en-US">
                <a:ea typeface="黑体" panose="02010609060101010101" pitchFamily="49" charset="-122"/>
              </a:rPr>
              <a:t>空树</a:t>
            </a:r>
            <a:r>
              <a:rPr lang="en-US" altLang="zh-CN">
                <a:ea typeface="黑体" panose="02010609060101010101" pitchFamily="49" charset="-122"/>
              </a:rPr>
              <a:t>(Empty)</a:t>
            </a:r>
            <a:r>
              <a:rPr lang="zh-CN" altLang="en-US">
                <a:ea typeface="黑体" panose="02010609060101010101" pitchFamily="49" charset="-122"/>
              </a:rPr>
              <a:t>为有序树</a:t>
            </a:r>
            <a:endParaRPr lang="en-US" altLang="zh-CN">
              <a:ea typeface="黑体" panose="02010609060101010101" pitchFamily="49" charset="-122"/>
            </a:endParaRPr>
          </a:p>
          <a:p>
            <a:pPr marL="0" indent="0"/>
            <a:r>
              <a:rPr lang="fr-FR" altLang="zh-CN">
                <a:ea typeface="黑体" panose="02010609060101010101" pitchFamily="49" charset="-122"/>
              </a:rPr>
              <a:t>Node(t1, x, t2)</a:t>
            </a:r>
            <a:r>
              <a:rPr lang="zh-CN" altLang="en-US">
                <a:ea typeface="黑体" panose="02010609060101010101" pitchFamily="49" charset="-122"/>
              </a:rPr>
              <a:t>为有序树  当且仅当</a:t>
            </a:r>
            <a:endParaRPr lang="en-US" altLang="zh-CN">
              <a:ea typeface="黑体" panose="02010609060101010101" pitchFamily="49" charset="-122"/>
            </a:endParaRPr>
          </a:p>
          <a:p>
            <a:pPr marL="0" lvl="1" indent="0"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sz="2800">
                <a:ea typeface="黑体" panose="02010609060101010101" pitchFamily="49" charset="-122"/>
              </a:rPr>
              <a:t>	t1</a:t>
            </a:r>
            <a:r>
              <a:rPr lang="zh-CN" altLang="en-US" sz="2800">
                <a:ea typeface="黑体" panose="02010609060101010101" pitchFamily="49" charset="-122"/>
              </a:rPr>
              <a:t>中的任意整数 ≤ </a:t>
            </a:r>
            <a:r>
              <a:rPr lang="en-US" altLang="zh-CN" sz="2800">
                <a:ea typeface="黑体" panose="02010609060101010101" pitchFamily="49" charset="-122"/>
              </a:rPr>
              <a:t>x	</a:t>
            </a:r>
            <a:r>
              <a:rPr lang="zh-CN" altLang="en-US" sz="2800">
                <a:ea typeface="黑体" panose="02010609060101010101" pitchFamily="49" charset="-122"/>
              </a:rPr>
              <a:t>且</a:t>
            </a:r>
            <a:endParaRPr lang="en-US" altLang="zh-CN" sz="2800">
              <a:ea typeface="黑体" panose="02010609060101010101" pitchFamily="49" charset="-122"/>
            </a:endParaRPr>
          </a:p>
          <a:p>
            <a:pPr marL="0" lvl="1" indent="0"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sz="2800">
                <a:ea typeface="黑体" panose="02010609060101010101" pitchFamily="49" charset="-122"/>
              </a:rPr>
              <a:t>	t2</a:t>
            </a:r>
            <a:r>
              <a:rPr lang="zh-CN" altLang="en-US" sz="2800">
                <a:ea typeface="黑体" panose="02010609060101010101" pitchFamily="49" charset="-122"/>
              </a:rPr>
              <a:t>中的任意整数 ≥ </a:t>
            </a:r>
            <a:r>
              <a:rPr lang="en-US" altLang="zh-CN" sz="2800">
                <a:ea typeface="黑体" panose="02010609060101010101" pitchFamily="49" charset="-122"/>
              </a:rPr>
              <a:t>x</a:t>
            </a:r>
            <a:r>
              <a:rPr lang="zh-CN" altLang="en-US" sz="2800">
                <a:ea typeface="黑体" panose="02010609060101010101" pitchFamily="49" charset="-122"/>
              </a:rPr>
              <a:t> </a:t>
            </a:r>
            <a:r>
              <a:rPr lang="en-US" altLang="zh-CN" sz="2800">
                <a:ea typeface="黑体" panose="02010609060101010101" pitchFamily="49" charset="-122"/>
              </a:rPr>
              <a:t>	</a:t>
            </a:r>
            <a:r>
              <a:rPr lang="zh-CN" altLang="en-US" sz="2800">
                <a:ea typeface="黑体" panose="02010609060101010101" pitchFamily="49" charset="-122"/>
              </a:rPr>
              <a:t>且</a:t>
            </a:r>
            <a:endParaRPr lang="en-US" altLang="zh-CN" sz="2800">
              <a:ea typeface="黑体" panose="02010609060101010101" pitchFamily="49" charset="-122"/>
            </a:endParaRPr>
          </a:p>
          <a:p>
            <a:pPr marL="0" lvl="1" indent="0"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sz="2800">
                <a:ea typeface="黑体" panose="02010609060101010101" pitchFamily="49" charset="-122"/>
              </a:rPr>
              <a:t>	t1</a:t>
            </a:r>
            <a:r>
              <a:rPr lang="zh-CN" altLang="en-US" sz="2800">
                <a:ea typeface="黑体" panose="02010609060101010101" pitchFamily="49" charset="-122"/>
              </a:rPr>
              <a:t>和</a:t>
            </a:r>
            <a:r>
              <a:rPr lang="en-US" altLang="zh-CN" sz="2800">
                <a:ea typeface="黑体" panose="02010609060101010101" pitchFamily="49" charset="-122"/>
              </a:rPr>
              <a:t>t2</a:t>
            </a:r>
            <a:r>
              <a:rPr lang="zh-CN" altLang="en-US" sz="2800">
                <a:ea typeface="黑体" panose="02010609060101010101" pitchFamily="49" charset="-122"/>
              </a:rPr>
              <a:t>均为有序树</a:t>
            </a:r>
            <a:br>
              <a:rPr lang="fr-FR" altLang="zh-CN"/>
            </a:br>
            <a:endParaRPr lang="en-US" altLang="zh-CN">
              <a:ea typeface="黑体" panose="02010609060101010101" pitchFamily="49" charset="-122"/>
            </a:endParaRPr>
          </a:p>
        </p:txBody>
      </p:sp>
      <p:sp>
        <p:nvSpPr>
          <p:cNvPr id="3" name="左右箭头 2">
            <a:extLst>
              <a:ext uri="{FF2B5EF4-FFF2-40B4-BE49-F238E27FC236}">
                <a16:creationId xmlns:a16="http://schemas.microsoft.com/office/drawing/2014/main" id="{C5886767-4827-C14D-85C1-3A5CFE4E34C7}"/>
              </a:ext>
            </a:extLst>
          </p:cNvPr>
          <p:cNvSpPr/>
          <p:nvPr/>
        </p:nvSpPr>
        <p:spPr>
          <a:xfrm>
            <a:off x="6305550" y="4341813"/>
            <a:ext cx="1639888" cy="47307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F4DDC7D-9EBE-734F-ACCB-7EFA557530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0263" y="4291013"/>
            <a:ext cx="32480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>
                <a:ea typeface="黑体" panose="02010609060101010101" pitchFamily="49" charset="-122"/>
              </a:rPr>
              <a:t>trav(t)</a:t>
            </a:r>
            <a:r>
              <a:rPr lang="zh-CN" altLang="en-US" sz="3200">
                <a:ea typeface="黑体" panose="02010609060101010101" pitchFamily="49" charset="-122"/>
              </a:rPr>
              <a:t>为有序表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" grpId="0" animBg="1"/>
      <p:bldP spid="5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99D5F9-0032-7443-8B95-7A4658A6D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>
                <a:latin typeface="+mn-lt"/>
                <a:ea typeface="黑体" pitchFamily="2" charset="-122"/>
                <a:cs typeface="Arial" pitchFamily="34" charset="0"/>
              </a:rPr>
              <a:t>插入函数的移植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A57A900D-66B4-B242-82A9-E64896572477}"/>
              </a:ext>
            </a:extLst>
          </p:cNvPr>
          <p:cNvSpPr txBox="1">
            <a:spLocks/>
          </p:cNvSpPr>
          <p:nvPr/>
        </p:nvSpPr>
        <p:spPr bwMode="auto">
          <a:xfrm>
            <a:off x="103188" y="2389188"/>
            <a:ext cx="5165725" cy="207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zh-CN" b="1">
                <a:solidFill>
                  <a:srgbClr val="0033CC"/>
                </a:solidFill>
              </a:rPr>
              <a:t>fun </a:t>
            </a:r>
            <a:r>
              <a:rPr lang="en-US" altLang="zh-CN">
                <a:solidFill>
                  <a:srgbClr val="0033CC"/>
                </a:solidFill>
              </a:rPr>
              <a:t>ins (x, [ ]) = [x]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CN">
                <a:solidFill>
                  <a:srgbClr val="0033CC"/>
                </a:solidFill>
              </a:rPr>
              <a:t>    | ins (x, y::L) =</a:t>
            </a:r>
            <a:r>
              <a:rPr lang="zh-CN" altLang="en-US">
                <a:solidFill>
                  <a:srgbClr val="0033CC"/>
                </a:solidFill>
              </a:rPr>
              <a:t> </a:t>
            </a:r>
            <a:endParaRPr lang="en-US" altLang="zh-CN">
              <a:solidFill>
                <a:srgbClr val="0033CC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b="1">
                <a:solidFill>
                  <a:srgbClr val="0033CC"/>
                </a:solidFill>
              </a:rPr>
              <a:t>	case </a:t>
            </a:r>
            <a:r>
              <a:rPr lang="en-US" altLang="zh-CN">
                <a:solidFill>
                  <a:srgbClr val="0033CC"/>
                </a:solidFill>
              </a:rPr>
              <a:t>compare(x, y) </a:t>
            </a:r>
            <a:r>
              <a:rPr lang="en-US" altLang="zh-CN" b="1">
                <a:solidFill>
                  <a:srgbClr val="0033CC"/>
                </a:solidFill>
              </a:rPr>
              <a:t>of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CN">
                <a:solidFill>
                  <a:srgbClr val="0033CC"/>
                </a:solidFill>
              </a:rPr>
              <a:t>	       GREATER =&gt; y::ins(x, L)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CN">
                <a:solidFill>
                  <a:srgbClr val="0033CC"/>
                </a:solidFill>
              </a:rPr>
              <a:t>	 |        _ 	  =&gt; x::y::L</a:t>
            </a:r>
            <a:endParaRPr lang="en-US" altLang="zh-CN">
              <a:solidFill>
                <a:srgbClr val="0033CC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0E39D42-037D-FC41-A4F5-BC81B8DA6318}"/>
              </a:ext>
            </a:extLst>
          </p:cNvPr>
          <p:cNvSpPr/>
          <p:nvPr/>
        </p:nvSpPr>
        <p:spPr>
          <a:xfrm>
            <a:off x="396875" y="1635125"/>
            <a:ext cx="4594225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dirty="0">
                <a:solidFill>
                  <a:srgbClr val="000000"/>
                </a:solidFill>
                <a:latin typeface="+mn-lt"/>
              </a:rPr>
              <a:t>ins : </a:t>
            </a:r>
            <a:r>
              <a:rPr lang="en-US" altLang="zh-CN" sz="2800" dirty="0" err="1">
                <a:solidFill>
                  <a:srgbClr val="000000"/>
                </a:solidFill>
                <a:latin typeface="+mn-lt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+mn-lt"/>
              </a:rPr>
              <a:t> * </a:t>
            </a:r>
            <a:r>
              <a:rPr lang="en-US" altLang="zh-CN" sz="2800" dirty="0" err="1">
                <a:solidFill>
                  <a:srgbClr val="000000"/>
                </a:solidFill>
                <a:latin typeface="+mn-lt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+mn-lt"/>
              </a:rPr>
              <a:t> list -&gt; </a:t>
            </a:r>
            <a:r>
              <a:rPr lang="en-US" altLang="zh-CN" sz="2800" dirty="0" err="1">
                <a:solidFill>
                  <a:srgbClr val="000000"/>
                </a:solidFill>
                <a:latin typeface="+mn-lt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+mn-lt"/>
              </a:rPr>
              <a:t> list</a:t>
            </a:r>
            <a:endParaRPr lang="zh-CN" altLang="en-US" sz="2800" dirty="0">
              <a:latin typeface="+mn-lt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0FCE5FF9-003A-CE4F-AC15-3F14E9577E71}"/>
              </a:ext>
            </a:extLst>
          </p:cNvPr>
          <p:cNvSpPr/>
          <p:nvPr/>
        </p:nvSpPr>
        <p:spPr>
          <a:xfrm>
            <a:off x="396875" y="5407025"/>
            <a:ext cx="5337175" cy="1068388"/>
          </a:xfrm>
          <a:prstGeom prst="roundRect">
            <a:avLst/>
          </a:prstGeom>
          <a:solidFill>
            <a:srgbClr val="DEEB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For all sorted integer lists L,</a:t>
            </a:r>
          </a:p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    ins(x, L) = a sorted permutation of x::L.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F959C3CA-2291-E944-A93A-11E3B924CC4D}"/>
              </a:ext>
            </a:extLst>
          </p:cNvPr>
          <p:cNvSpPr/>
          <p:nvPr/>
        </p:nvSpPr>
        <p:spPr>
          <a:xfrm>
            <a:off x="6367463" y="5407025"/>
            <a:ext cx="5462587" cy="1068388"/>
          </a:xfrm>
          <a:prstGeom prst="roundRect">
            <a:avLst/>
          </a:prstGeom>
          <a:solidFill>
            <a:srgbClr val="DEEB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For all sorted integer tree t,</a:t>
            </a:r>
          </a:p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    Ins(x, t) = a sorted tree t’ such that</a:t>
            </a:r>
          </a:p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	</a:t>
            </a:r>
            <a:r>
              <a:rPr lang="en-US" altLang="zh-CN" sz="2400" dirty="0" err="1">
                <a:solidFill>
                  <a:schemeClr val="tx1"/>
                </a:solidFill>
              </a:rPr>
              <a:t>trav</a:t>
            </a:r>
            <a:r>
              <a:rPr lang="en-US" altLang="zh-CN" sz="2400" dirty="0">
                <a:solidFill>
                  <a:schemeClr val="tx1"/>
                </a:solidFill>
              </a:rPr>
              <a:t>(t’) is a perm of x::trav(t)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41BE05-1184-174F-B0C6-34321F0FF36A}"/>
              </a:ext>
            </a:extLst>
          </p:cNvPr>
          <p:cNvSpPr/>
          <p:nvPr/>
        </p:nvSpPr>
        <p:spPr>
          <a:xfrm>
            <a:off x="6367463" y="1635125"/>
            <a:ext cx="4594225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dirty="0">
                <a:solidFill>
                  <a:srgbClr val="000000"/>
                </a:solidFill>
                <a:latin typeface="+mn-lt"/>
              </a:rPr>
              <a:t>Ins : </a:t>
            </a:r>
            <a:r>
              <a:rPr lang="en-US" altLang="zh-CN" sz="2800" dirty="0" err="1">
                <a:solidFill>
                  <a:srgbClr val="000000"/>
                </a:solidFill>
                <a:latin typeface="+mn-lt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+mn-lt"/>
              </a:rPr>
              <a:t> * tree -&gt; tree</a:t>
            </a:r>
            <a:endParaRPr lang="zh-CN" altLang="en-US" sz="2800" dirty="0">
              <a:latin typeface="+mn-lt"/>
            </a:endParaRP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199DE006-A884-E94E-8FDD-8036677D3EE5}"/>
              </a:ext>
            </a:extLst>
          </p:cNvPr>
          <p:cNvSpPr/>
          <p:nvPr/>
        </p:nvSpPr>
        <p:spPr>
          <a:xfrm>
            <a:off x="4803775" y="1649413"/>
            <a:ext cx="1308100" cy="46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3561" name="文本框 12">
            <a:extLst>
              <a:ext uri="{FF2B5EF4-FFF2-40B4-BE49-F238E27FC236}">
                <a16:creationId xmlns:a16="http://schemas.microsoft.com/office/drawing/2014/main" id="{851289FC-B122-0A41-A442-31C9A329F5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1263" y="1255713"/>
            <a:ext cx="60483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7200" b="1">
                <a:solidFill>
                  <a:srgbClr val="FF0000"/>
                </a:solidFill>
                <a:latin typeface="Arial" panose="020B0604020202020204" pitchFamily="34" charset="0"/>
              </a:rPr>
              <a:t>？</a:t>
            </a:r>
          </a:p>
        </p:txBody>
      </p:sp>
      <p:sp>
        <p:nvSpPr>
          <p:cNvPr id="23562" name="矩形 13">
            <a:extLst>
              <a:ext uri="{FF2B5EF4-FFF2-40B4-BE49-F238E27FC236}">
                <a16:creationId xmlns:a16="http://schemas.microsoft.com/office/drawing/2014/main" id="{CB6EECE2-1AA9-0D4D-B38D-9203303F2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0825" y="2406650"/>
            <a:ext cx="6629400" cy="264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fr-FR" altLang="zh-CN" b="1">
                <a:solidFill>
                  <a:srgbClr val="0033CC"/>
                </a:solidFill>
              </a:rPr>
              <a:t>fun</a:t>
            </a:r>
            <a:r>
              <a:rPr lang="fr-FR" altLang="zh-CN">
                <a:solidFill>
                  <a:srgbClr val="0033CC"/>
                </a:solidFill>
              </a:rPr>
              <a:t> Ins (x, Empty) = Node(Empty, x, Empty)</a:t>
            </a:r>
            <a:br>
              <a:rPr lang="fr-FR" altLang="zh-CN">
                <a:solidFill>
                  <a:srgbClr val="0033CC"/>
                </a:solidFill>
              </a:rPr>
            </a:br>
            <a:r>
              <a:rPr lang="fr-FR" altLang="zh-CN">
                <a:solidFill>
                  <a:srgbClr val="0033CC"/>
                </a:solidFill>
              </a:rPr>
              <a:t>    | Ins (x, Node(t1, y, t2)) =</a:t>
            </a:r>
            <a:br>
              <a:rPr lang="fr-FR" altLang="zh-CN">
                <a:solidFill>
                  <a:srgbClr val="0033CC"/>
                </a:solidFill>
              </a:rPr>
            </a:br>
            <a:r>
              <a:rPr lang="fr-FR" altLang="zh-CN">
                <a:solidFill>
                  <a:srgbClr val="0033CC"/>
                </a:solidFill>
              </a:rPr>
              <a:t>	</a:t>
            </a:r>
            <a:r>
              <a:rPr lang="fr-FR" altLang="zh-CN" b="1">
                <a:solidFill>
                  <a:srgbClr val="0033CC"/>
                </a:solidFill>
              </a:rPr>
              <a:t>case</a:t>
            </a:r>
            <a:r>
              <a:rPr lang="fr-FR" altLang="zh-CN">
                <a:solidFill>
                  <a:srgbClr val="0033CC"/>
                </a:solidFill>
              </a:rPr>
              <a:t> compare(x, y) </a:t>
            </a:r>
            <a:r>
              <a:rPr lang="fr-FR" altLang="zh-CN" b="1">
                <a:solidFill>
                  <a:srgbClr val="0033CC"/>
                </a:solidFill>
              </a:rPr>
              <a:t>of</a:t>
            </a:r>
            <a:br>
              <a:rPr lang="fr-FR" altLang="zh-CN">
                <a:solidFill>
                  <a:srgbClr val="0033CC"/>
                </a:solidFill>
              </a:rPr>
            </a:br>
            <a:r>
              <a:rPr lang="fr-FR" altLang="zh-CN">
                <a:solidFill>
                  <a:srgbClr val="0033CC"/>
                </a:solidFill>
              </a:rPr>
              <a:t>	      GREATER =&gt; Node(t1, y, Ins(x, t2))</a:t>
            </a:r>
            <a:br>
              <a:rPr lang="fr-FR" altLang="zh-CN">
                <a:solidFill>
                  <a:srgbClr val="0033CC"/>
                </a:solidFill>
              </a:rPr>
            </a:br>
            <a:r>
              <a:rPr lang="fr-FR" altLang="zh-CN">
                <a:solidFill>
                  <a:srgbClr val="0033CC"/>
                </a:solidFill>
              </a:rPr>
              <a:t>	   | 	_ 	=&gt; Node(Ins(x, t1), y, t2);</a:t>
            </a:r>
            <a:endParaRPr lang="zh-CN" altLang="en-US" sz="180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" grpId="0"/>
      <p:bldP spid="9" grpId="0" animBg="1"/>
      <p:bldP spid="10" grpId="0" animBg="1"/>
      <p:bldP spid="11" grpId="0"/>
      <p:bldP spid="12" grpId="0" animBg="1"/>
      <p:bldP spid="23561" grpId="0"/>
      <p:bldP spid="23562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标题 1">
            <a:extLst>
              <a:ext uri="{FF2B5EF4-FFF2-40B4-BE49-F238E27FC236}">
                <a16:creationId xmlns:a16="http://schemas.microsoft.com/office/drawing/2014/main" id="{1C819ED9-69A1-9A42-9C9C-6BE944F5A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Calibri" panose="020F050202020403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树的拆分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1AC296AE-DB68-6E4C-A2A5-A6C8A5520AD1}"/>
              </a:ext>
            </a:extLst>
          </p:cNvPr>
          <p:cNvSpPr txBox="1">
            <a:spLocks/>
          </p:cNvSpPr>
          <p:nvPr/>
        </p:nvSpPr>
        <p:spPr bwMode="auto">
          <a:xfrm>
            <a:off x="103188" y="2389188"/>
            <a:ext cx="5165725" cy="207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r>
              <a:rPr lang="en-US" altLang="zh-CN" sz="2800" b="1" dirty="0">
                <a:solidFill>
                  <a:srgbClr val="0033CC"/>
                </a:solidFill>
                <a:latin typeface="+mn-lt"/>
              </a:rPr>
              <a:t>fun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</a:rPr>
              <a:t>split [ ]  = ([ ],  [ ]) </a:t>
            </a:r>
          </a:p>
          <a:p>
            <a:pPr>
              <a:buFont typeface="Arial" panose="020B0604020202020204" pitchFamily="34" charset="0"/>
              <a:buNone/>
              <a:defRPr/>
            </a:pPr>
            <a:r>
              <a:rPr lang="en-US" altLang="zh-CN" sz="2800" dirty="0">
                <a:solidFill>
                  <a:srgbClr val="0033CC"/>
                </a:solidFill>
                <a:latin typeface="+mn-lt"/>
              </a:rPr>
              <a:t>    | split [x] = ([x], [ ])</a:t>
            </a:r>
          </a:p>
          <a:p>
            <a:pPr>
              <a:buFont typeface="Arial" panose="020B0604020202020204" pitchFamily="34" charset="0"/>
              <a:buNone/>
              <a:defRPr/>
            </a:pPr>
            <a:r>
              <a:rPr lang="en-US" altLang="zh-CN" sz="2800" dirty="0">
                <a:solidFill>
                  <a:srgbClr val="0033CC"/>
                </a:solidFill>
                <a:latin typeface="+mn-lt"/>
              </a:rPr>
              <a:t>    | split (x::y::L) =</a:t>
            </a:r>
          </a:p>
          <a:p>
            <a:pPr>
              <a:buFont typeface="Arial" panose="020B0604020202020204" pitchFamily="34" charset="0"/>
              <a:buNone/>
              <a:defRPr/>
            </a:pPr>
            <a:r>
              <a:rPr lang="en-US" altLang="zh-CN" sz="2800" b="1" dirty="0">
                <a:solidFill>
                  <a:srgbClr val="0033CC"/>
                </a:solidFill>
                <a:latin typeface="+mn-lt"/>
              </a:rPr>
              <a:t>	let </a:t>
            </a:r>
            <a:r>
              <a:rPr lang="en-US" altLang="zh-CN" sz="2800" dirty="0" err="1">
                <a:solidFill>
                  <a:srgbClr val="0033CC"/>
                </a:solidFill>
                <a:latin typeface="+mn-lt"/>
              </a:rPr>
              <a:t>val</a:t>
            </a:r>
            <a:r>
              <a:rPr lang="en-US" altLang="zh-CN" sz="2800" dirty="0">
                <a:solidFill>
                  <a:srgbClr val="0033CC"/>
                </a:solidFill>
                <a:latin typeface="+mn-lt"/>
              </a:rPr>
              <a:t> (A, B) =split L 	</a:t>
            </a:r>
          </a:p>
          <a:p>
            <a:pPr>
              <a:buFont typeface="Arial" panose="020B0604020202020204" pitchFamily="34" charset="0"/>
              <a:buNone/>
              <a:defRPr/>
            </a:pPr>
            <a:r>
              <a:rPr lang="en-US" altLang="zh-CN" sz="2800" b="1" dirty="0">
                <a:solidFill>
                  <a:srgbClr val="0033CC"/>
                </a:solidFill>
                <a:latin typeface="+mn-lt"/>
              </a:rPr>
              <a:t>	in </a:t>
            </a:r>
            <a:r>
              <a:rPr lang="es-ES" altLang="zh-CN" sz="2800" dirty="0">
                <a:solidFill>
                  <a:srgbClr val="0033CC"/>
                </a:solidFill>
                <a:latin typeface="+mn-lt"/>
              </a:rPr>
              <a:t>(x::A, y::B) 	</a:t>
            </a:r>
          </a:p>
          <a:p>
            <a:pPr>
              <a:buFont typeface="Arial" panose="020B0604020202020204" pitchFamily="34" charset="0"/>
              <a:buNone/>
              <a:defRPr/>
            </a:pPr>
            <a:r>
              <a:rPr lang="es-ES" altLang="zh-CN" sz="2800" b="1" dirty="0">
                <a:solidFill>
                  <a:srgbClr val="0033CC"/>
                </a:solidFill>
                <a:latin typeface="+mn-lt"/>
              </a:rPr>
              <a:t>	end</a:t>
            </a:r>
            <a:endParaRPr lang="en-US" altLang="zh-CN" sz="2800" dirty="0">
              <a:solidFill>
                <a:srgbClr val="0033CC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24580" name="矩形 7">
            <a:extLst>
              <a:ext uri="{FF2B5EF4-FFF2-40B4-BE49-F238E27FC236}">
                <a16:creationId xmlns:a16="http://schemas.microsoft.com/office/drawing/2014/main" id="{0728F7B8-7BC9-8E41-9585-98AA39DA50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75" y="1635125"/>
            <a:ext cx="4594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>
                <a:latin typeface="Arial" panose="020B0604020202020204" pitchFamily="34" charset="0"/>
              </a:rPr>
              <a:t>split : int list -&gt; int list * int list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72F31C92-E06D-E543-9EED-A3DBC09D1039}"/>
              </a:ext>
            </a:extLst>
          </p:cNvPr>
          <p:cNvSpPr/>
          <p:nvPr/>
        </p:nvSpPr>
        <p:spPr>
          <a:xfrm>
            <a:off x="165100" y="5167313"/>
            <a:ext cx="5814786" cy="1520825"/>
          </a:xfrm>
          <a:prstGeom prst="roundRect">
            <a:avLst/>
          </a:prstGeom>
          <a:solidFill>
            <a:srgbClr val="DEEB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000" dirty="0">
                <a:solidFill>
                  <a:schemeClr val="tx1"/>
                </a:solidFill>
              </a:rPr>
              <a:t>For all L:int list,</a:t>
            </a:r>
          </a:p>
          <a:p>
            <a:pPr>
              <a:defRPr/>
            </a:pPr>
            <a:r>
              <a:rPr lang="en-US" altLang="zh-CN" sz="2000" dirty="0">
                <a:solidFill>
                  <a:schemeClr val="tx1"/>
                </a:solidFill>
              </a:rPr>
              <a:t>    split(L) = a pair of lists (A, B) such that</a:t>
            </a:r>
          </a:p>
          <a:p>
            <a:pPr>
              <a:defRPr/>
            </a:pPr>
            <a:r>
              <a:rPr lang="en-US" altLang="zh-CN" sz="2000" dirty="0">
                <a:solidFill>
                  <a:schemeClr val="tx1"/>
                </a:solidFill>
              </a:rPr>
              <a:t>    length(A) ≈ length(B) and A@B is a perm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of L.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A4BE0E8-AB10-5C48-B201-3DB2D07FECC3}"/>
              </a:ext>
            </a:extLst>
          </p:cNvPr>
          <p:cNvSpPr/>
          <p:nvPr/>
        </p:nvSpPr>
        <p:spPr>
          <a:xfrm>
            <a:off x="6534150" y="2252663"/>
            <a:ext cx="5167313" cy="5222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dirty="0" err="1">
                <a:solidFill>
                  <a:srgbClr val="000000"/>
                </a:solidFill>
                <a:latin typeface="+mn-lt"/>
              </a:rPr>
              <a:t>SplitAt</a:t>
            </a:r>
            <a:r>
              <a:rPr lang="en-US" altLang="zh-CN" sz="2800" dirty="0">
                <a:solidFill>
                  <a:srgbClr val="000000"/>
                </a:solidFill>
                <a:latin typeface="+mn-lt"/>
              </a:rPr>
              <a:t> : </a:t>
            </a:r>
            <a:r>
              <a:rPr lang="en-US" altLang="zh-CN" sz="2800" dirty="0" err="1">
                <a:solidFill>
                  <a:srgbClr val="000000"/>
                </a:solidFill>
                <a:latin typeface="+mn-lt"/>
              </a:rPr>
              <a:t>int</a:t>
            </a:r>
            <a:r>
              <a:rPr lang="zh-CN" altLang="en-US" sz="2800" dirty="0">
                <a:solidFill>
                  <a:srgbClr val="000000"/>
                </a:solidFill>
                <a:latin typeface="+mn-lt"/>
              </a:rPr>
              <a:t> * </a:t>
            </a:r>
            <a:r>
              <a:rPr lang="en-US" altLang="zh-CN" sz="2800" dirty="0">
                <a:solidFill>
                  <a:srgbClr val="000000"/>
                </a:solidFill>
                <a:latin typeface="+mn-lt"/>
              </a:rPr>
              <a:t>tree -&gt; tree</a:t>
            </a:r>
            <a:r>
              <a:rPr lang="zh-CN" altLang="en-US" sz="2800" dirty="0">
                <a:solidFill>
                  <a:srgbClr val="000000"/>
                </a:solidFill>
                <a:latin typeface="+mn-lt"/>
              </a:rPr>
              <a:t> * </a:t>
            </a:r>
            <a:r>
              <a:rPr lang="en-US" altLang="zh-CN" sz="2800" dirty="0">
                <a:solidFill>
                  <a:srgbClr val="000000"/>
                </a:solidFill>
                <a:latin typeface="+mn-lt"/>
              </a:rPr>
              <a:t>tree</a:t>
            </a:r>
            <a:endParaRPr lang="zh-CN" altLang="en-US" sz="2800" dirty="0">
              <a:latin typeface="+mn-lt"/>
            </a:endParaRP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00A91346-BE68-2A43-A775-9DEC2CF4C687}"/>
              </a:ext>
            </a:extLst>
          </p:cNvPr>
          <p:cNvSpPr/>
          <p:nvPr/>
        </p:nvSpPr>
        <p:spPr>
          <a:xfrm>
            <a:off x="4803775" y="1649413"/>
            <a:ext cx="1308100" cy="46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4584" name="文本框 12">
            <a:extLst>
              <a:ext uri="{FF2B5EF4-FFF2-40B4-BE49-F238E27FC236}">
                <a16:creationId xmlns:a16="http://schemas.microsoft.com/office/drawing/2014/main" id="{EF61A49B-D157-6646-89E1-39911422B5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1263" y="1255713"/>
            <a:ext cx="60483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7200" b="1">
                <a:solidFill>
                  <a:srgbClr val="FF0000"/>
                </a:solidFill>
                <a:latin typeface="Arial" panose="020B0604020202020204" pitchFamily="34" charset="0"/>
              </a:rPr>
              <a:t>？</a:t>
            </a:r>
          </a:p>
        </p:txBody>
      </p:sp>
      <p:sp>
        <p:nvSpPr>
          <p:cNvPr id="24585" name="文本框 2">
            <a:extLst>
              <a:ext uri="{FF2B5EF4-FFF2-40B4-BE49-F238E27FC236}">
                <a16:creationId xmlns:a16="http://schemas.microsoft.com/office/drawing/2014/main" id="{59B0EEB6-CCC0-DA48-A3E6-294E0FCA4D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875" y="1117600"/>
            <a:ext cx="65087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5400" b="1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╳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5AAB097-04D6-524F-971C-2CE6A9A1A820}"/>
              </a:ext>
            </a:extLst>
          </p:cNvPr>
          <p:cNvSpPr/>
          <p:nvPr/>
        </p:nvSpPr>
        <p:spPr>
          <a:xfrm>
            <a:off x="6589713" y="1408113"/>
            <a:ext cx="4592637" cy="5222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dirty="0">
                <a:solidFill>
                  <a:srgbClr val="000000"/>
                </a:solidFill>
                <a:latin typeface="+mn-lt"/>
              </a:rPr>
              <a:t>Split : tree -&gt; tree</a:t>
            </a:r>
            <a:r>
              <a:rPr lang="zh-CN" altLang="en-US" sz="2800" dirty="0">
                <a:solidFill>
                  <a:srgbClr val="000000"/>
                </a:solidFill>
                <a:latin typeface="+mn-lt"/>
              </a:rPr>
              <a:t> * </a:t>
            </a:r>
            <a:r>
              <a:rPr lang="en-US" altLang="zh-CN" sz="2800" dirty="0">
                <a:solidFill>
                  <a:srgbClr val="000000"/>
                </a:solidFill>
                <a:latin typeface="+mn-lt"/>
              </a:rPr>
              <a:t>tree</a:t>
            </a:r>
            <a:endParaRPr lang="zh-CN" altLang="en-US" sz="2800" dirty="0">
              <a:latin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50DF5CB-B3B4-F349-AE33-A1D6A1C1CEC4}"/>
              </a:ext>
            </a:extLst>
          </p:cNvPr>
          <p:cNvSpPr/>
          <p:nvPr/>
        </p:nvSpPr>
        <p:spPr>
          <a:xfrm>
            <a:off x="5626100" y="3246438"/>
            <a:ext cx="65659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800" dirty="0">
                <a:solidFill>
                  <a:srgbClr val="000000"/>
                </a:solidFill>
                <a:latin typeface="+mn-lt"/>
              </a:rPr>
              <a:t>(* REQUIRES t is a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</a:rPr>
              <a:t>sorted</a:t>
            </a:r>
            <a:r>
              <a:rPr lang="en-US" altLang="zh-CN" sz="2800" dirty="0">
                <a:solidFill>
                  <a:srgbClr val="000000"/>
                </a:solidFill>
                <a:latin typeface="+mn-lt"/>
              </a:rPr>
              <a:t> tree 		*)</a:t>
            </a:r>
            <a:br>
              <a:rPr lang="en-US" altLang="zh-CN" sz="2800" dirty="0">
                <a:solidFill>
                  <a:srgbClr val="000000"/>
                </a:solidFill>
                <a:latin typeface="+mn-lt"/>
              </a:rPr>
            </a:br>
            <a:r>
              <a:rPr lang="en-US" altLang="zh-CN" sz="2800" dirty="0">
                <a:solidFill>
                  <a:srgbClr val="000000"/>
                </a:solidFill>
                <a:latin typeface="+mn-lt"/>
              </a:rPr>
              <a:t>(* ENSURES </a:t>
            </a:r>
            <a:r>
              <a:rPr lang="en-US" altLang="zh-CN" sz="2800" dirty="0" err="1">
                <a:solidFill>
                  <a:srgbClr val="000000"/>
                </a:solidFill>
                <a:latin typeface="+mn-lt"/>
              </a:rPr>
              <a:t>SplitAt</a:t>
            </a:r>
            <a:r>
              <a:rPr lang="en-US" altLang="zh-CN" sz="2800" dirty="0">
                <a:solidFill>
                  <a:srgbClr val="000000"/>
                </a:solidFill>
                <a:latin typeface="+mn-lt"/>
              </a:rPr>
              <a:t>(y, t) = a pair (t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1</a:t>
            </a:r>
            <a:r>
              <a:rPr lang="en-US" altLang="zh-CN" sz="2800" dirty="0">
                <a:solidFill>
                  <a:srgbClr val="000000"/>
                </a:solidFill>
                <a:latin typeface="+mn-lt"/>
              </a:rPr>
              <a:t>, t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2</a:t>
            </a:r>
            <a:r>
              <a:rPr lang="en-US" altLang="zh-CN" sz="2800" dirty="0">
                <a:solidFill>
                  <a:srgbClr val="000000"/>
                </a:solidFill>
                <a:latin typeface="+mn-lt"/>
              </a:rPr>
              <a:t>)</a:t>
            </a:r>
            <a:br>
              <a:rPr lang="en-US" altLang="zh-CN" sz="2800" dirty="0">
                <a:solidFill>
                  <a:srgbClr val="000000"/>
                </a:solidFill>
                <a:latin typeface="+mn-lt"/>
              </a:rPr>
            </a:br>
            <a:r>
              <a:rPr lang="en-US" altLang="zh-CN" sz="2800" dirty="0">
                <a:solidFill>
                  <a:srgbClr val="000000"/>
                </a:solidFill>
                <a:latin typeface="+mn-lt"/>
              </a:rPr>
              <a:t>	such that</a:t>
            </a:r>
            <a:br>
              <a:rPr lang="en-US" altLang="zh-CN" sz="2800" dirty="0">
                <a:solidFill>
                  <a:srgbClr val="000000"/>
                </a:solidFill>
                <a:latin typeface="+mn-lt"/>
              </a:rPr>
            </a:br>
            <a:r>
              <a:rPr lang="en-US" altLang="zh-CN" sz="2800" dirty="0">
                <a:solidFill>
                  <a:srgbClr val="000000"/>
                </a:solidFill>
                <a:latin typeface="+mn-lt"/>
              </a:rPr>
              <a:t>	</a:t>
            </a:r>
            <a:r>
              <a:rPr lang="zh-CN" altLang="en-US" sz="2800" dirty="0">
                <a:solidFill>
                  <a:srgbClr val="000000"/>
                </a:solidFill>
                <a:latin typeface="+mn-lt"/>
              </a:rPr>
              <a:t>      </a:t>
            </a:r>
            <a:r>
              <a:rPr lang="en-US" altLang="zh-CN" sz="2800" dirty="0">
                <a:solidFill>
                  <a:srgbClr val="000000"/>
                </a:solidFill>
                <a:latin typeface="+mn-lt"/>
              </a:rPr>
              <a:t>every item in t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1 </a:t>
            </a:r>
            <a:r>
              <a:rPr lang="en-US" altLang="zh-CN" sz="2800" dirty="0">
                <a:solidFill>
                  <a:srgbClr val="000000"/>
                </a:solidFill>
                <a:latin typeface="+mn-lt"/>
              </a:rPr>
              <a:t>is ≤ y,</a:t>
            </a:r>
            <a:br>
              <a:rPr lang="en-US" altLang="zh-CN" sz="2800" dirty="0">
                <a:solidFill>
                  <a:srgbClr val="000000"/>
                </a:solidFill>
                <a:latin typeface="+mn-lt"/>
              </a:rPr>
            </a:br>
            <a:r>
              <a:rPr lang="en-US" altLang="zh-CN" sz="2800" dirty="0">
                <a:solidFill>
                  <a:srgbClr val="000000"/>
                </a:solidFill>
                <a:latin typeface="+mn-lt"/>
              </a:rPr>
              <a:t>	</a:t>
            </a:r>
            <a:r>
              <a:rPr lang="zh-CN" altLang="en-US" sz="2800" dirty="0">
                <a:solidFill>
                  <a:srgbClr val="000000"/>
                </a:solidFill>
                <a:latin typeface="+mn-lt"/>
              </a:rPr>
              <a:t>      </a:t>
            </a:r>
            <a:r>
              <a:rPr lang="en-US" altLang="zh-CN" sz="2800" dirty="0">
                <a:solidFill>
                  <a:srgbClr val="000000"/>
                </a:solidFill>
                <a:latin typeface="+mn-lt"/>
              </a:rPr>
              <a:t>every item in t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2 </a:t>
            </a:r>
            <a:r>
              <a:rPr lang="en-US" altLang="zh-CN" sz="2800" dirty="0">
                <a:solidFill>
                  <a:srgbClr val="000000"/>
                </a:solidFill>
                <a:latin typeface="+mn-lt"/>
              </a:rPr>
              <a:t>is ≥ y,</a:t>
            </a:r>
            <a:br>
              <a:rPr lang="en-US" altLang="zh-CN" sz="2800" dirty="0">
                <a:solidFill>
                  <a:srgbClr val="000000"/>
                </a:solidFill>
                <a:latin typeface="+mn-lt"/>
              </a:rPr>
            </a:br>
            <a:r>
              <a:rPr lang="en-US" altLang="zh-CN" sz="2800" dirty="0">
                <a:solidFill>
                  <a:srgbClr val="000000"/>
                </a:solidFill>
                <a:latin typeface="+mn-lt"/>
              </a:rPr>
              <a:t>	and t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1</a:t>
            </a:r>
            <a:r>
              <a:rPr lang="en-US" altLang="zh-CN" sz="2800" dirty="0">
                <a:solidFill>
                  <a:srgbClr val="000000"/>
                </a:solidFill>
                <a:latin typeface="+mn-lt"/>
              </a:rPr>
              <a:t>,t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2 </a:t>
            </a:r>
            <a:r>
              <a:rPr lang="en-US" altLang="zh-CN" sz="2800" dirty="0">
                <a:solidFill>
                  <a:srgbClr val="000000"/>
                </a:solidFill>
                <a:latin typeface="+mn-lt"/>
              </a:rPr>
              <a:t>consist of the items in t *)</a:t>
            </a:r>
            <a:endParaRPr lang="zh-CN" altLang="en-US" sz="2800" dirty="0">
              <a:latin typeface="+mn-l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4580" grpId="0"/>
      <p:bldP spid="9" grpId="0" animBg="1"/>
      <p:bldP spid="11" grpId="0"/>
      <p:bldP spid="12" grpId="0" animBg="1"/>
      <p:bldP spid="24584" grpId="0"/>
      <p:bldP spid="24585" grpId="0"/>
      <p:bldP spid="15" grpId="0"/>
      <p:bldP spid="5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标题 1">
            <a:extLst>
              <a:ext uri="{FF2B5EF4-FFF2-40B4-BE49-F238E27FC236}">
                <a16:creationId xmlns:a16="http://schemas.microsoft.com/office/drawing/2014/main" id="{62BCEBD4-0997-2F42-9DD2-F8647DD3F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Calibri" panose="020F050202020403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树的拆分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C566ADDD-A9A7-0A4D-913A-B318BA57F104}"/>
              </a:ext>
            </a:extLst>
          </p:cNvPr>
          <p:cNvSpPr txBox="1">
            <a:spLocks/>
          </p:cNvSpPr>
          <p:nvPr/>
        </p:nvSpPr>
        <p:spPr bwMode="auto">
          <a:xfrm>
            <a:off x="103187" y="1955800"/>
            <a:ext cx="9461727" cy="207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r>
              <a:rPr lang="en-US" altLang="zh-CN" sz="2800" b="1" dirty="0">
                <a:solidFill>
                  <a:srgbClr val="0033CC"/>
                </a:solidFill>
                <a:latin typeface="+mn-lt"/>
              </a:rPr>
              <a:t>fun</a:t>
            </a:r>
            <a:r>
              <a:rPr lang="en-US" altLang="zh-CN" sz="2800" dirty="0">
                <a:solidFill>
                  <a:srgbClr val="0033CC"/>
                </a:solidFill>
                <a:latin typeface="+mn-lt"/>
              </a:rPr>
              <a:t> </a:t>
            </a:r>
            <a:r>
              <a:rPr lang="en-US" altLang="zh-CN" sz="2800" dirty="0" err="1">
                <a:solidFill>
                  <a:srgbClr val="0033CC"/>
                </a:solidFill>
                <a:latin typeface="+mn-lt"/>
              </a:rPr>
              <a:t>SplitAt</a:t>
            </a:r>
            <a:r>
              <a:rPr lang="en-US" altLang="zh-CN" sz="2800" dirty="0">
                <a:solidFill>
                  <a:srgbClr val="0033CC"/>
                </a:solidFill>
                <a:latin typeface="+mn-lt"/>
              </a:rPr>
              <a:t>(y, Empty) = (Empty, Empty)</a:t>
            </a:r>
            <a:br>
              <a:rPr lang="en-US" altLang="zh-CN" sz="2800" dirty="0">
                <a:solidFill>
                  <a:srgbClr val="0033CC"/>
                </a:solidFill>
                <a:latin typeface="+mn-lt"/>
              </a:rPr>
            </a:br>
            <a:r>
              <a:rPr lang="zh-CN" altLang="en-US" sz="2800" dirty="0">
                <a:solidFill>
                  <a:srgbClr val="0033CC"/>
                </a:solidFill>
                <a:latin typeface="+mn-lt"/>
              </a:rPr>
              <a:t>   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</a:rPr>
              <a:t>| </a:t>
            </a:r>
            <a:r>
              <a:rPr lang="en-US" altLang="zh-CN" sz="2800" dirty="0" err="1">
                <a:solidFill>
                  <a:srgbClr val="0033CC"/>
                </a:solidFill>
                <a:latin typeface="+mn-lt"/>
              </a:rPr>
              <a:t>SplitAt</a:t>
            </a:r>
            <a:r>
              <a:rPr lang="en-US" altLang="zh-CN" sz="2800" dirty="0">
                <a:solidFill>
                  <a:srgbClr val="0033CC"/>
                </a:solidFill>
                <a:latin typeface="+mn-lt"/>
              </a:rPr>
              <a:t>(y, Node(t1, x, t2)) =</a:t>
            </a:r>
          </a:p>
          <a:p>
            <a:pPr>
              <a:buFont typeface="Arial" panose="020B0604020202020204" pitchFamily="34" charset="0"/>
              <a:buNone/>
              <a:defRPr/>
            </a:pPr>
            <a:r>
              <a:rPr lang="en-US" altLang="zh-CN" sz="2800" dirty="0">
                <a:solidFill>
                  <a:srgbClr val="0033CC"/>
                </a:solidFill>
                <a:latin typeface="+mn-lt"/>
              </a:rPr>
              <a:t>	</a:t>
            </a:r>
            <a:r>
              <a:rPr lang="en-US" altLang="zh-CN" sz="2800" b="1" dirty="0">
                <a:solidFill>
                  <a:srgbClr val="0033CC"/>
                </a:solidFill>
                <a:latin typeface="+mn-lt"/>
              </a:rPr>
              <a:t>case</a:t>
            </a:r>
            <a:r>
              <a:rPr lang="en-US" altLang="zh-CN" sz="2800" dirty="0">
                <a:solidFill>
                  <a:srgbClr val="0033CC"/>
                </a:solidFill>
                <a:latin typeface="+mn-lt"/>
              </a:rPr>
              <a:t> compare(x, y) </a:t>
            </a:r>
            <a:r>
              <a:rPr lang="en-US" altLang="zh-CN" sz="2800" b="1" dirty="0">
                <a:solidFill>
                  <a:srgbClr val="0033CC"/>
                </a:solidFill>
                <a:latin typeface="+mn-lt"/>
              </a:rPr>
              <a:t>of</a:t>
            </a:r>
            <a:br>
              <a:rPr lang="en-US" altLang="zh-CN" sz="2800" dirty="0">
                <a:solidFill>
                  <a:srgbClr val="0033CC"/>
                </a:solidFill>
                <a:latin typeface="+mn-lt"/>
              </a:rPr>
            </a:br>
            <a:r>
              <a:rPr lang="en-US" altLang="zh-CN" sz="2800" dirty="0">
                <a:solidFill>
                  <a:srgbClr val="0033CC"/>
                </a:solidFill>
                <a:latin typeface="+mn-lt"/>
              </a:rPr>
              <a:t>	      GREATER =&gt; </a:t>
            </a:r>
            <a:r>
              <a:rPr lang="en-US" altLang="zh-CN" sz="2800" b="1" dirty="0">
                <a:solidFill>
                  <a:srgbClr val="0033CC"/>
                </a:solidFill>
                <a:latin typeface="+mn-lt"/>
              </a:rPr>
              <a:t>let</a:t>
            </a:r>
            <a:br>
              <a:rPr lang="en-US" altLang="zh-CN" sz="2800" dirty="0">
                <a:solidFill>
                  <a:srgbClr val="0033CC"/>
                </a:solidFill>
                <a:latin typeface="+mn-lt"/>
              </a:rPr>
            </a:br>
            <a:r>
              <a:rPr lang="en-US" altLang="zh-CN" sz="2800" dirty="0">
                <a:solidFill>
                  <a:srgbClr val="0033CC"/>
                </a:solidFill>
                <a:latin typeface="+mn-lt"/>
              </a:rPr>
              <a:t>			         </a:t>
            </a:r>
            <a:r>
              <a:rPr lang="en-US" altLang="zh-CN" sz="2800" b="1" dirty="0" err="1">
                <a:solidFill>
                  <a:srgbClr val="0033CC"/>
                </a:solidFill>
                <a:latin typeface="+mn-lt"/>
              </a:rPr>
              <a:t>val</a:t>
            </a:r>
            <a:r>
              <a:rPr lang="en-US" altLang="zh-CN" sz="2800" dirty="0">
                <a:solidFill>
                  <a:srgbClr val="0033CC"/>
                </a:solidFill>
                <a:latin typeface="+mn-lt"/>
              </a:rPr>
              <a:t> (l1, r1) = </a:t>
            </a:r>
            <a:r>
              <a:rPr lang="en-US" altLang="zh-CN" sz="2800" dirty="0" err="1">
                <a:solidFill>
                  <a:srgbClr val="0033CC"/>
                </a:solidFill>
                <a:latin typeface="+mn-lt"/>
              </a:rPr>
              <a:t>SplitAt</a:t>
            </a:r>
            <a:r>
              <a:rPr lang="en-US" altLang="zh-CN" sz="2800" dirty="0">
                <a:solidFill>
                  <a:srgbClr val="0033CC"/>
                </a:solidFill>
                <a:latin typeface="+mn-lt"/>
              </a:rPr>
              <a:t>(y, t1)</a:t>
            </a:r>
            <a:br>
              <a:rPr lang="en-US" altLang="zh-CN" sz="2800" dirty="0">
                <a:solidFill>
                  <a:srgbClr val="0033CC"/>
                </a:solidFill>
                <a:latin typeface="+mn-lt"/>
              </a:rPr>
            </a:br>
            <a:r>
              <a:rPr lang="en-US" altLang="zh-CN" sz="2800" dirty="0">
                <a:solidFill>
                  <a:srgbClr val="0033CC"/>
                </a:solidFill>
                <a:latin typeface="+mn-lt"/>
              </a:rPr>
              <a:t>			</a:t>
            </a:r>
            <a:r>
              <a:rPr lang="en-US" altLang="zh-CN" sz="2800" b="1" dirty="0">
                <a:solidFill>
                  <a:srgbClr val="0033CC"/>
                </a:solidFill>
                <a:latin typeface="+mn-lt"/>
              </a:rPr>
              <a:t>      in  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</a:rPr>
              <a:t>(l1, Node(r1, x, t2))</a:t>
            </a:r>
            <a:br>
              <a:rPr lang="en-US" altLang="zh-CN" sz="2800" dirty="0">
                <a:solidFill>
                  <a:srgbClr val="0033CC"/>
                </a:solidFill>
                <a:latin typeface="+mn-lt"/>
              </a:rPr>
            </a:br>
            <a:r>
              <a:rPr lang="en-US" altLang="zh-CN" sz="2800" dirty="0">
                <a:solidFill>
                  <a:srgbClr val="0033CC"/>
                </a:solidFill>
                <a:latin typeface="+mn-lt"/>
              </a:rPr>
              <a:t>			</a:t>
            </a:r>
            <a:r>
              <a:rPr lang="en-US" altLang="zh-CN" sz="2800" b="1" dirty="0">
                <a:solidFill>
                  <a:srgbClr val="0033CC"/>
                </a:solidFill>
                <a:latin typeface="+mn-lt"/>
              </a:rPr>
              <a:t>      end</a:t>
            </a:r>
          </a:p>
          <a:p>
            <a:pPr>
              <a:buFont typeface="Arial" panose="020B0604020202020204" pitchFamily="34" charset="0"/>
              <a:buNone/>
              <a:defRPr/>
            </a:pPr>
            <a:r>
              <a:rPr lang="en-US" altLang="zh-CN" sz="2800" dirty="0">
                <a:solidFill>
                  <a:srgbClr val="0033CC"/>
                </a:solidFill>
                <a:latin typeface="+mn-lt"/>
              </a:rPr>
              <a:t>	   |        _        =&gt; </a:t>
            </a:r>
            <a:r>
              <a:rPr lang="en-US" altLang="zh-CN" sz="2800" b="1" dirty="0">
                <a:solidFill>
                  <a:srgbClr val="0033CC"/>
                </a:solidFill>
                <a:latin typeface="+mn-lt"/>
              </a:rPr>
              <a:t>let</a:t>
            </a:r>
            <a:br>
              <a:rPr lang="en-US" altLang="zh-CN" sz="2800" dirty="0">
                <a:solidFill>
                  <a:srgbClr val="0033CC"/>
                </a:solidFill>
                <a:latin typeface="+mn-lt"/>
              </a:rPr>
            </a:br>
            <a:r>
              <a:rPr lang="en-US" altLang="zh-CN" sz="2800" dirty="0">
                <a:solidFill>
                  <a:srgbClr val="0033CC"/>
                </a:solidFill>
                <a:latin typeface="+mn-lt"/>
              </a:rPr>
              <a:t>			         </a:t>
            </a:r>
            <a:r>
              <a:rPr lang="en-US" altLang="zh-CN" sz="2800" b="1" dirty="0" err="1">
                <a:solidFill>
                  <a:srgbClr val="0033CC"/>
                </a:solidFill>
                <a:latin typeface="+mn-lt"/>
              </a:rPr>
              <a:t>val</a:t>
            </a:r>
            <a:r>
              <a:rPr lang="en-US" altLang="zh-CN" sz="2800" dirty="0">
                <a:solidFill>
                  <a:srgbClr val="0033CC"/>
                </a:solidFill>
                <a:latin typeface="+mn-lt"/>
              </a:rPr>
              <a:t> (l2, r2) = </a:t>
            </a:r>
            <a:r>
              <a:rPr lang="en-US" altLang="zh-CN" sz="2800" dirty="0" err="1">
                <a:solidFill>
                  <a:srgbClr val="0033CC"/>
                </a:solidFill>
                <a:latin typeface="+mn-lt"/>
              </a:rPr>
              <a:t>SplitAt</a:t>
            </a:r>
            <a:r>
              <a:rPr lang="en-US" altLang="zh-CN" sz="2800" dirty="0">
                <a:solidFill>
                  <a:srgbClr val="0033CC"/>
                </a:solidFill>
                <a:latin typeface="+mn-lt"/>
              </a:rPr>
              <a:t>(y, t2)</a:t>
            </a:r>
            <a:br>
              <a:rPr lang="en-US" altLang="zh-CN" sz="2800" dirty="0">
                <a:solidFill>
                  <a:srgbClr val="0033CC"/>
                </a:solidFill>
                <a:latin typeface="+mn-lt"/>
              </a:rPr>
            </a:br>
            <a:r>
              <a:rPr lang="en-US" altLang="zh-CN" sz="2800" dirty="0">
                <a:solidFill>
                  <a:srgbClr val="0033CC"/>
                </a:solidFill>
                <a:latin typeface="+mn-lt"/>
              </a:rPr>
              <a:t>			</a:t>
            </a:r>
            <a:r>
              <a:rPr lang="en-US" altLang="zh-CN" sz="2800" b="1" dirty="0">
                <a:solidFill>
                  <a:srgbClr val="0033CC"/>
                </a:solidFill>
                <a:latin typeface="+mn-lt"/>
              </a:rPr>
              <a:t>      in  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</a:rPr>
              <a:t>(Node(t1, x, l2), r2)</a:t>
            </a:r>
            <a:br>
              <a:rPr lang="en-US" altLang="zh-CN" sz="2800" dirty="0">
                <a:solidFill>
                  <a:srgbClr val="0033CC"/>
                </a:solidFill>
                <a:latin typeface="+mn-lt"/>
              </a:rPr>
            </a:br>
            <a:r>
              <a:rPr lang="en-US" altLang="zh-CN" sz="2800" dirty="0">
                <a:solidFill>
                  <a:srgbClr val="0033CC"/>
                </a:solidFill>
                <a:latin typeface="+mn-lt"/>
              </a:rPr>
              <a:t>			      </a:t>
            </a:r>
            <a:r>
              <a:rPr lang="en-US" altLang="zh-CN" sz="2800" b="1" dirty="0">
                <a:solidFill>
                  <a:srgbClr val="0033CC"/>
                </a:solidFill>
                <a:latin typeface="+mn-lt"/>
              </a:rPr>
              <a:t>end</a:t>
            </a:r>
            <a:endParaRPr lang="en-US" altLang="zh-CN" sz="2800" dirty="0">
              <a:solidFill>
                <a:srgbClr val="0033CC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1ECA270-AFC5-E849-98C8-D42363170962}"/>
              </a:ext>
            </a:extLst>
          </p:cNvPr>
          <p:cNvSpPr/>
          <p:nvPr/>
        </p:nvSpPr>
        <p:spPr>
          <a:xfrm>
            <a:off x="6556375" y="103188"/>
            <a:ext cx="516572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dirty="0" err="1">
                <a:solidFill>
                  <a:srgbClr val="000000"/>
                </a:solidFill>
                <a:latin typeface="+mn-lt"/>
              </a:rPr>
              <a:t>SplitAt</a:t>
            </a:r>
            <a:r>
              <a:rPr lang="en-US" altLang="zh-CN" dirty="0">
                <a:solidFill>
                  <a:srgbClr val="000000"/>
                </a:solidFill>
                <a:latin typeface="+mn-lt"/>
              </a:rPr>
              <a:t> : </a:t>
            </a:r>
            <a:r>
              <a:rPr lang="en-US" altLang="zh-CN" dirty="0" err="1">
                <a:solidFill>
                  <a:srgbClr val="000000"/>
                </a:solidFill>
                <a:latin typeface="+mn-lt"/>
              </a:rPr>
              <a:t>int</a:t>
            </a:r>
            <a:r>
              <a:rPr lang="zh-CN" altLang="en-US" dirty="0">
                <a:solidFill>
                  <a:srgbClr val="000000"/>
                </a:solidFill>
                <a:latin typeface="+mn-lt"/>
              </a:rPr>
              <a:t> * </a:t>
            </a:r>
            <a:r>
              <a:rPr lang="en-US" altLang="zh-CN" dirty="0">
                <a:solidFill>
                  <a:srgbClr val="000000"/>
                </a:solidFill>
                <a:latin typeface="+mn-lt"/>
              </a:rPr>
              <a:t>tree -&gt; tree</a:t>
            </a:r>
            <a:r>
              <a:rPr lang="zh-CN" altLang="en-US" dirty="0">
                <a:solidFill>
                  <a:srgbClr val="000000"/>
                </a:solidFill>
                <a:latin typeface="+mn-lt"/>
              </a:rPr>
              <a:t> * </a:t>
            </a:r>
            <a:r>
              <a:rPr lang="en-US" altLang="zh-CN" dirty="0">
                <a:solidFill>
                  <a:srgbClr val="000000"/>
                </a:solidFill>
                <a:latin typeface="+mn-lt"/>
              </a:rPr>
              <a:t>tree</a:t>
            </a:r>
            <a:endParaRPr lang="zh-CN" altLang="en-US" dirty="0">
              <a:latin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EC4C146-541F-E54A-8675-05F742BA7584}"/>
              </a:ext>
            </a:extLst>
          </p:cNvPr>
          <p:cNvSpPr/>
          <p:nvPr/>
        </p:nvSpPr>
        <p:spPr>
          <a:xfrm>
            <a:off x="6556375" y="472520"/>
            <a:ext cx="6096000" cy="200054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latin typeface="+mn-lt"/>
              </a:rPr>
              <a:t>(* REQUIRES t is a </a:t>
            </a:r>
            <a:r>
              <a:rPr lang="en-US" altLang="zh-CN" sz="2000" dirty="0">
                <a:solidFill>
                  <a:srgbClr val="0033CC"/>
                </a:solidFill>
                <a:latin typeface="+mn-lt"/>
              </a:rPr>
              <a:t>sorted</a:t>
            </a:r>
            <a:r>
              <a:rPr lang="en-US" altLang="zh-CN" sz="2000" dirty="0">
                <a:solidFill>
                  <a:srgbClr val="000000"/>
                </a:solidFill>
                <a:latin typeface="+mn-lt"/>
              </a:rPr>
              <a:t> tree 		*)</a:t>
            </a:r>
            <a:br>
              <a:rPr lang="en-US" altLang="zh-CN" sz="2000" dirty="0">
                <a:solidFill>
                  <a:srgbClr val="000000"/>
                </a:solidFill>
                <a:latin typeface="+mn-lt"/>
              </a:rPr>
            </a:br>
            <a:r>
              <a:rPr lang="en-US" altLang="zh-CN" sz="2000" dirty="0">
                <a:solidFill>
                  <a:srgbClr val="000000"/>
                </a:solidFill>
                <a:latin typeface="+mn-lt"/>
              </a:rPr>
              <a:t>(* ENSURES </a:t>
            </a:r>
            <a:r>
              <a:rPr lang="en-US" altLang="zh-CN" sz="2000" dirty="0" err="1">
                <a:solidFill>
                  <a:srgbClr val="000000"/>
                </a:solidFill>
                <a:latin typeface="+mn-lt"/>
              </a:rPr>
              <a:t>SplitAt</a:t>
            </a:r>
            <a:r>
              <a:rPr lang="en-US" altLang="zh-CN" sz="2000" dirty="0">
                <a:solidFill>
                  <a:srgbClr val="000000"/>
                </a:solidFill>
                <a:latin typeface="+mn-lt"/>
              </a:rPr>
              <a:t>(y, t) = a pair (t</a:t>
            </a:r>
            <a:r>
              <a:rPr lang="en-US" altLang="zh-CN" sz="1200" dirty="0">
                <a:solidFill>
                  <a:srgbClr val="000000"/>
                </a:solidFill>
                <a:latin typeface="+mn-lt"/>
              </a:rPr>
              <a:t>1</a:t>
            </a:r>
            <a:r>
              <a:rPr lang="en-US" altLang="zh-CN" sz="2000" dirty="0">
                <a:solidFill>
                  <a:srgbClr val="000000"/>
                </a:solidFill>
                <a:latin typeface="+mn-lt"/>
              </a:rPr>
              <a:t>, t</a:t>
            </a:r>
            <a:r>
              <a:rPr lang="en-US" altLang="zh-CN" sz="1200" dirty="0">
                <a:solidFill>
                  <a:srgbClr val="000000"/>
                </a:solidFill>
                <a:latin typeface="+mn-lt"/>
              </a:rPr>
              <a:t>2</a:t>
            </a:r>
            <a:r>
              <a:rPr lang="en-US" altLang="zh-CN" sz="2000" dirty="0">
                <a:solidFill>
                  <a:srgbClr val="000000"/>
                </a:solidFill>
                <a:latin typeface="+mn-lt"/>
              </a:rPr>
              <a:t>)</a:t>
            </a:r>
            <a:br>
              <a:rPr lang="en-US" altLang="zh-CN" sz="2000" dirty="0">
                <a:solidFill>
                  <a:srgbClr val="000000"/>
                </a:solidFill>
                <a:latin typeface="+mn-lt"/>
              </a:rPr>
            </a:br>
            <a:r>
              <a:rPr lang="en-US" altLang="zh-CN" sz="2000" dirty="0">
                <a:solidFill>
                  <a:srgbClr val="000000"/>
                </a:solidFill>
                <a:latin typeface="+mn-lt"/>
              </a:rPr>
              <a:t>	such that</a:t>
            </a:r>
            <a:br>
              <a:rPr lang="en-US" altLang="zh-CN" sz="2000" dirty="0">
                <a:solidFill>
                  <a:srgbClr val="000000"/>
                </a:solidFill>
                <a:latin typeface="+mn-lt"/>
              </a:rPr>
            </a:br>
            <a:r>
              <a:rPr lang="en-US" altLang="zh-CN" sz="2000" dirty="0">
                <a:solidFill>
                  <a:srgbClr val="000000"/>
                </a:solidFill>
                <a:latin typeface="+mn-lt"/>
              </a:rPr>
              <a:t>	</a:t>
            </a:r>
            <a:r>
              <a:rPr lang="zh-CN" altLang="en-US" sz="2000" dirty="0">
                <a:solidFill>
                  <a:srgbClr val="000000"/>
                </a:solidFill>
                <a:latin typeface="+mn-lt"/>
              </a:rPr>
              <a:t>   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</a:rPr>
              <a:t>every item in t</a:t>
            </a:r>
            <a:r>
              <a:rPr lang="en-US" altLang="zh-CN" sz="1200" dirty="0">
                <a:solidFill>
                  <a:srgbClr val="000000"/>
                </a:solidFill>
                <a:latin typeface="+mn-lt"/>
              </a:rPr>
              <a:t>1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</a:rPr>
              <a:t>is ≤ y,</a:t>
            </a:r>
            <a:br>
              <a:rPr lang="en-US" altLang="zh-CN" sz="2000" dirty="0">
                <a:solidFill>
                  <a:srgbClr val="000000"/>
                </a:solidFill>
                <a:latin typeface="+mn-lt"/>
              </a:rPr>
            </a:br>
            <a:r>
              <a:rPr lang="en-US" altLang="zh-CN" sz="2000" dirty="0">
                <a:solidFill>
                  <a:srgbClr val="000000"/>
                </a:solidFill>
                <a:latin typeface="+mn-lt"/>
              </a:rPr>
              <a:t>	</a:t>
            </a:r>
            <a:r>
              <a:rPr lang="zh-CN" altLang="en-US" sz="2000" dirty="0">
                <a:solidFill>
                  <a:srgbClr val="000000"/>
                </a:solidFill>
                <a:latin typeface="+mn-lt"/>
              </a:rPr>
              <a:t>     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</a:rPr>
              <a:t>every item in t</a:t>
            </a:r>
            <a:r>
              <a:rPr lang="en-US" altLang="zh-CN" sz="1200" dirty="0">
                <a:solidFill>
                  <a:srgbClr val="000000"/>
                </a:solidFill>
                <a:latin typeface="+mn-lt"/>
              </a:rPr>
              <a:t>2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</a:rPr>
              <a:t>is ≥ y,</a:t>
            </a:r>
            <a:br>
              <a:rPr lang="en-US" altLang="zh-CN" sz="2000" dirty="0">
                <a:solidFill>
                  <a:srgbClr val="000000"/>
                </a:solidFill>
                <a:latin typeface="+mn-lt"/>
              </a:rPr>
            </a:br>
            <a:r>
              <a:rPr lang="en-US" altLang="zh-CN" sz="2000" dirty="0">
                <a:solidFill>
                  <a:srgbClr val="000000"/>
                </a:solidFill>
                <a:latin typeface="+mn-lt"/>
              </a:rPr>
              <a:t>	and t</a:t>
            </a:r>
            <a:r>
              <a:rPr lang="en-US" altLang="zh-CN" sz="1200" dirty="0">
                <a:solidFill>
                  <a:srgbClr val="000000"/>
                </a:solidFill>
                <a:latin typeface="+mn-lt"/>
              </a:rPr>
              <a:t>1</a:t>
            </a:r>
            <a:r>
              <a:rPr lang="en-US" altLang="zh-CN" sz="2000" dirty="0">
                <a:solidFill>
                  <a:srgbClr val="000000"/>
                </a:solidFill>
                <a:latin typeface="+mn-lt"/>
              </a:rPr>
              <a:t>,t</a:t>
            </a:r>
            <a:r>
              <a:rPr lang="en-US" altLang="zh-CN" sz="1200" dirty="0">
                <a:solidFill>
                  <a:srgbClr val="000000"/>
                </a:solidFill>
                <a:latin typeface="+mn-lt"/>
              </a:rPr>
              <a:t>2 </a:t>
            </a:r>
            <a:r>
              <a:rPr lang="en-US" altLang="zh-CN" sz="2000" dirty="0">
                <a:solidFill>
                  <a:srgbClr val="000000"/>
                </a:solidFill>
                <a:latin typeface="+mn-lt"/>
              </a:rPr>
              <a:t>consist of the items in t *)</a:t>
            </a:r>
            <a:endParaRPr lang="zh-CN" altLang="en-US" sz="2000" dirty="0">
              <a:latin typeface="+mn-l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标题 1">
            <a:extLst>
              <a:ext uri="{FF2B5EF4-FFF2-40B4-BE49-F238E27FC236}">
                <a16:creationId xmlns:a16="http://schemas.microsoft.com/office/drawing/2014/main" id="{B45B2A14-4155-E649-96DE-14D1B7648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Calibri" panose="020F050202020403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程序的正确性验证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D87780ED-0BA9-5947-9B12-D14A5DFEB010}"/>
              </a:ext>
            </a:extLst>
          </p:cNvPr>
          <p:cNvSpPr txBox="1">
            <a:spLocks/>
          </p:cNvSpPr>
          <p:nvPr/>
        </p:nvSpPr>
        <p:spPr bwMode="auto">
          <a:xfrm>
            <a:off x="908050" y="1474788"/>
            <a:ext cx="10064750" cy="207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ea typeface="黑体" panose="02010609060101010101" pitchFamily="49" charset="-122"/>
              </a:rPr>
              <a:t>设</a:t>
            </a:r>
            <a:r>
              <a:rPr lang="en-US" altLang="zh-CN">
                <a:ea typeface="黑体" panose="02010609060101010101" pitchFamily="49" charset="-122"/>
              </a:rPr>
              <a:t>P(t)</a:t>
            </a:r>
            <a:r>
              <a:rPr lang="zh-CN" altLang="en-US">
                <a:ea typeface="黑体" panose="02010609060101010101" pitchFamily="49" charset="-122"/>
              </a:rPr>
              <a:t>表示：对所有整数</a:t>
            </a:r>
            <a:r>
              <a:rPr lang="en-US" altLang="zh-CN">
                <a:ea typeface="黑体" panose="02010609060101010101" pitchFamily="49" charset="-122"/>
              </a:rPr>
              <a:t>y, </a:t>
            </a:r>
            <a:r>
              <a:rPr lang="en-US" altLang="zh-CN"/>
              <a:t>SplitAt(y, t) = </a:t>
            </a:r>
            <a:r>
              <a:rPr lang="zh-CN" altLang="en-US">
                <a:ea typeface="黑体" panose="02010609060101010101" pitchFamily="49" charset="-122"/>
              </a:rPr>
              <a:t>二元组</a:t>
            </a:r>
            <a:r>
              <a:rPr lang="en-US" altLang="zh-CN"/>
              <a:t>(t1, t2)</a:t>
            </a:r>
            <a:r>
              <a:rPr lang="zh-CN" altLang="en-US"/>
              <a:t>，</a:t>
            </a:r>
            <a:r>
              <a:rPr lang="zh-CN" altLang="en-US">
                <a:ea typeface="黑体" panose="02010609060101010101" pitchFamily="49" charset="-122"/>
              </a:rPr>
              <a:t>满足</a:t>
            </a:r>
            <a:br>
              <a:rPr lang="en-US" altLang="zh-CN"/>
            </a:br>
            <a:r>
              <a:rPr lang="en-US" altLang="zh-CN"/>
              <a:t>	  	      t1</a:t>
            </a:r>
            <a:r>
              <a:rPr lang="zh-CN" altLang="en-US">
                <a:ea typeface="黑体" panose="02010609060101010101" pitchFamily="49" charset="-122"/>
              </a:rPr>
              <a:t>中的每一项</a:t>
            </a:r>
            <a:r>
              <a:rPr lang="en-US" altLang="zh-CN"/>
              <a:t> ≤ y </a:t>
            </a:r>
            <a:r>
              <a:rPr lang="zh-CN" altLang="en-US">
                <a:ea typeface="黑体" panose="02010609060101010101" pitchFamily="49" charset="-122"/>
              </a:rPr>
              <a:t>且</a:t>
            </a:r>
            <a:r>
              <a:rPr lang="en-US" altLang="zh-CN"/>
              <a:t> t2</a:t>
            </a:r>
            <a:r>
              <a:rPr lang="zh-CN" altLang="en-US">
                <a:ea typeface="黑体" panose="02010609060101010101" pitchFamily="49" charset="-122"/>
              </a:rPr>
              <a:t>中的每一项</a:t>
            </a:r>
            <a:r>
              <a:rPr lang="en-US" altLang="zh-CN"/>
              <a:t>≥ y</a:t>
            </a:r>
            <a:br>
              <a:rPr lang="en-US" altLang="zh-CN"/>
            </a:br>
            <a:r>
              <a:rPr lang="en-US" altLang="zh-CN"/>
              <a:t>			</a:t>
            </a:r>
            <a:r>
              <a:rPr lang="zh-CN" altLang="en-US">
                <a:latin typeface="Arial" panose="020B0604020202020204" pitchFamily="34" charset="0"/>
                <a:ea typeface="黑体" panose="02010609060101010101" pitchFamily="49" charset="-122"/>
              </a:rPr>
              <a:t>且</a:t>
            </a:r>
            <a:r>
              <a:rPr lang="en-US" altLang="zh-CN"/>
              <a:t>t1, t2</a:t>
            </a:r>
            <a:r>
              <a:rPr lang="zh-CN" altLang="en-US">
                <a:ea typeface="黑体" panose="02010609060101010101" pitchFamily="49" charset="-122"/>
              </a:rPr>
              <a:t>由</a:t>
            </a:r>
            <a:r>
              <a:rPr lang="en-US" altLang="zh-CN">
                <a:ea typeface="黑体" panose="02010609060101010101" pitchFamily="49" charset="-122"/>
              </a:rPr>
              <a:t>t</a:t>
            </a:r>
            <a:r>
              <a:rPr lang="zh-CN" altLang="en-US">
                <a:ea typeface="黑体" panose="02010609060101010101" pitchFamily="49" charset="-122"/>
              </a:rPr>
              <a:t>中元素组成</a:t>
            </a:r>
            <a:br>
              <a:rPr lang="en-US" altLang="zh-CN"/>
            </a:br>
            <a:r>
              <a:rPr lang="zh-CN" altLang="en-US">
                <a:ea typeface="黑体" panose="02010609060101010101" pitchFamily="49" charset="-122"/>
              </a:rPr>
              <a:t>证明：对所有有序树</a:t>
            </a:r>
            <a:r>
              <a:rPr lang="en-US" altLang="zh-CN">
                <a:ea typeface="黑体" panose="02010609060101010101" pitchFamily="49" charset="-122"/>
              </a:rPr>
              <a:t>t</a:t>
            </a:r>
            <a:r>
              <a:rPr lang="zh-CN" altLang="en-US">
                <a:ea typeface="黑体" panose="02010609060101010101" pitchFamily="49" charset="-122"/>
              </a:rPr>
              <a:t>，</a:t>
            </a:r>
            <a:r>
              <a:rPr lang="en-US" altLang="zh-CN">
                <a:ea typeface="黑体" panose="02010609060101010101" pitchFamily="49" charset="-122"/>
              </a:rPr>
              <a:t>P(t)</a:t>
            </a:r>
            <a:r>
              <a:rPr lang="zh-CN" altLang="en-US">
                <a:ea typeface="黑体" panose="02010609060101010101" pitchFamily="49" charset="-122"/>
              </a:rPr>
              <a:t>成立</a:t>
            </a:r>
            <a:endParaRPr lang="en-US" altLang="zh-CN">
              <a:ea typeface="黑体" panose="02010609060101010101" pitchFamily="49" charset="-122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40DFFEF2-EA6E-3048-AC03-0118DF6339B9}"/>
              </a:ext>
            </a:extLst>
          </p:cNvPr>
          <p:cNvSpPr/>
          <p:nvPr/>
        </p:nvSpPr>
        <p:spPr>
          <a:xfrm>
            <a:off x="1420813" y="4810125"/>
            <a:ext cx="9551987" cy="1520825"/>
          </a:xfrm>
          <a:prstGeom prst="roundRect">
            <a:avLst/>
          </a:prstGeom>
          <a:solidFill>
            <a:srgbClr val="DEEB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定理</a:t>
            </a:r>
            <a:r>
              <a:rPr lang="zh-CN" altLang="en-US" sz="3200">
                <a:solidFill>
                  <a:srgbClr val="0033CC"/>
                </a:solidFill>
              </a:rPr>
              <a:t>：</a:t>
            </a:r>
            <a:r>
              <a:rPr lang="zh-CN" altLang="en-US" sz="320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对所有树</a:t>
            </a:r>
            <a:r>
              <a:rPr lang="en-US" altLang="zh-CN" sz="3200">
                <a:solidFill>
                  <a:srgbClr val="0033CC"/>
                </a:solidFill>
              </a:rPr>
              <a:t>t</a:t>
            </a:r>
            <a:r>
              <a:rPr lang="zh-CN" altLang="en-US" sz="320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和整数</a:t>
            </a:r>
            <a:r>
              <a:rPr lang="en-US" altLang="zh-CN" sz="3200">
                <a:solidFill>
                  <a:srgbClr val="0033CC"/>
                </a:solidFill>
              </a:rPr>
              <a:t>y,</a:t>
            </a:r>
            <a:br>
              <a:rPr lang="en-US" altLang="zh-CN" sz="3200">
                <a:solidFill>
                  <a:srgbClr val="0033CC"/>
                </a:solidFill>
              </a:rPr>
            </a:br>
            <a:r>
              <a:rPr lang="en-US" altLang="zh-CN" sz="3200">
                <a:solidFill>
                  <a:srgbClr val="0033CC"/>
                </a:solidFill>
              </a:rPr>
              <a:t>		SplitAt(y, t) = </a:t>
            </a:r>
            <a:r>
              <a:rPr lang="zh-CN" altLang="en-US" sz="320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二元组</a:t>
            </a:r>
            <a:r>
              <a:rPr lang="en-US" altLang="zh-CN" sz="3200">
                <a:solidFill>
                  <a:srgbClr val="0033CC"/>
                </a:solidFill>
              </a:rPr>
              <a:t>(t1, t2)</a:t>
            </a:r>
            <a:r>
              <a:rPr lang="zh-CN" altLang="en-US" sz="3200">
                <a:solidFill>
                  <a:srgbClr val="0033CC"/>
                </a:solidFill>
              </a:rPr>
              <a:t>，</a:t>
            </a:r>
            <a:r>
              <a:rPr lang="zh-CN" altLang="en-US" sz="320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满足</a:t>
            </a:r>
            <a:br>
              <a:rPr lang="en-US" altLang="zh-CN" sz="3200">
                <a:solidFill>
                  <a:srgbClr val="0033CC"/>
                </a:solidFill>
              </a:rPr>
            </a:br>
            <a:r>
              <a:rPr lang="en-US" altLang="zh-CN" sz="3200">
                <a:solidFill>
                  <a:srgbClr val="0033CC"/>
                </a:solidFill>
              </a:rPr>
              <a:t>	</a:t>
            </a:r>
            <a:r>
              <a:rPr lang="zh-CN" altLang="en-US" sz="3200">
                <a:solidFill>
                  <a:srgbClr val="0033CC"/>
                </a:solidFill>
              </a:rPr>
              <a:t>   </a:t>
            </a:r>
            <a:r>
              <a:rPr lang="en-US" altLang="zh-CN" sz="3200">
                <a:solidFill>
                  <a:srgbClr val="0033CC"/>
                </a:solidFill>
              </a:rPr>
              <a:t>depth(t1) ≤ depth t </a:t>
            </a:r>
            <a:r>
              <a:rPr lang="zh-CN" altLang="en-US" sz="320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且</a:t>
            </a:r>
            <a:r>
              <a:rPr lang="en-US" altLang="zh-CN" sz="3200">
                <a:solidFill>
                  <a:srgbClr val="0033CC"/>
                </a:solidFill>
              </a:rPr>
              <a:t> depth(t2) ≤ depth t</a:t>
            </a:r>
            <a:endParaRPr lang="zh-CN" altLang="en-US" sz="3200">
              <a:solidFill>
                <a:srgbClr val="0033CC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标题 1">
            <a:extLst>
              <a:ext uri="{FF2B5EF4-FFF2-40B4-BE49-F238E27FC236}">
                <a16:creationId xmlns:a16="http://schemas.microsoft.com/office/drawing/2014/main" id="{C5EED88A-8A20-8A4A-8D0E-A0C8C45C3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Calibri" panose="020F050202020403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树的合并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D7DDE33-0A42-BA41-8744-3C6F5B3A2F52}"/>
              </a:ext>
            </a:extLst>
          </p:cNvPr>
          <p:cNvSpPr txBox="1">
            <a:spLocks/>
          </p:cNvSpPr>
          <p:nvPr/>
        </p:nvSpPr>
        <p:spPr bwMode="auto">
          <a:xfrm>
            <a:off x="1079500" y="1444625"/>
            <a:ext cx="10444163" cy="207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r>
              <a:rPr lang="en-US" altLang="zh-CN" sz="2800" dirty="0">
                <a:latin typeface="+mn-lt"/>
              </a:rPr>
              <a:t>Merge : tree * tree -&gt; tree</a:t>
            </a:r>
          </a:p>
          <a:p>
            <a:pPr>
              <a:buFont typeface="Arial" panose="020B0604020202020204" pitchFamily="34" charset="0"/>
              <a:buNone/>
              <a:defRPr/>
            </a:pPr>
            <a:br>
              <a:rPr lang="en-US" altLang="zh-CN" sz="1600" dirty="0">
                <a:latin typeface="+mn-lt"/>
              </a:rPr>
            </a:br>
            <a:r>
              <a:rPr lang="en-US" altLang="zh-CN" sz="2800" dirty="0">
                <a:latin typeface="+mn-lt"/>
              </a:rPr>
              <a:t>(* REQUIRES t1 and t2 are sorted trees			 *)</a:t>
            </a:r>
            <a:br>
              <a:rPr lang="en-US" altLang="zh-CN" sz="2800" dirty="0">
                <a:latin typeface="+mn-lt"/>
              </a:rPr>
            </a:br>
            <a:r>
              <a:rPr lang="en-US" altLang="zh-CN" sz="2800" dirty="0">
                <a:latin typeface="+mn-lt"/>
              </a:rPr>
              <a:t>(* ENSURES Merge(t1, t2) = a sorted tree t			 *)</a:t>
            </a:r>
            <a:br>
              <a:rPr lang="en-US" altLang="zh-CN" sz="2800" dirty="0">
                <a:latin typeface="+mn-lt"/>
              </a:rPr>
            </a:br>
            <a:r>
              <a:rPr lang="en-US" altLang="zh-CN" sz="2800" dirty="0">
                <a:latin typeface="+mn-lt"/>
              </a:rPr>
              <a:t>(* 		</a:t>
            </a:r>
            <a:r>
              <a:rPr lang="zh-CN" altLang="en-US" sz="2800" dirty="0">
                <a:latin typeface="+mn-lt"/>
              </a:rPr>
              <a:t>    </a:t>
            </a:r>
            <a:r>
              <a:rPr lang="en-US" altLang="zh-CN" sz="2800" dirty="0">
                <a:latin typeface="+mn-lt"/>
              </a:rPr>
              <a:t>consisting of the items of t1 and t2 		*)</a:t>
            </a:r>
          </a:p>
          <a:p>
            <a:pPr>
              <a:buFont typeface="Arial" panose="020B0604020202020204" pitchFamily="34" charset="0"/>
              <a:buNone/>
              <a:defRPr/>
            </a:pPr>
            <a:endParaRPr lang="en-US" altLang="zh-CN" sz="2800" b="1" dirty="0">
              <a:solidFill>
                <a:srgbClr val="0033CC"/>
              </a:solidFill>
              <a:latin typeface="+mn-lt"/>
            </a:endParaRPr>
          </a:p>
          <a:p>
            <a:pPr>
              <a:buFont typeface="Arial" panose="020B0604020202020204" pitchFamily="34" charset="0"/>
              <a:buNone/>
              <a:defRPr/>
            </a:pPr>
            <a:r>
              <a:rPr lang="fr-FR" altLang="zh-CN" sz="2800" b="1" dirty="0">
                <a:solidFill>
                  <a:srgbClr val="0033CC"/>
                </a:solidFill>
                <a:latin typeface="+mn-lt"/>
              </a:rPr>
              <a:t>fun</a:t>
            </a:r>
            <a:r>
              <a:rPr lang="fr-FR" altLang="zh-CN" sz="2800" dirty="0">
                <a:solidFill>
                  <a:srgbClr val="0033CC"/>
                </a:solidFill>
                <a:latin typeface="+mn-lt"/>
              </a:rPr>
              <a:t> Merge (Empty, t2) = t2</a:t>
            </a:r>
            <a:br>
              <a:rPr lang="fr-FR" altLang="zh-CN" sz="2800" dirty="0">
                <a:solidFill>
                  <a:srgbClr val="0033CC"/>
                </a:solidFill>
                <a:latin typeface="+mn-lt"/>
              </a:rPr>
            </a:br>
            <a:r>
              <a:rPr lang="zh-CN" altLang="en-US" sz="2800" dirty="0">
                <a:solidFill>
                  <a:srgbClr val="0033CC"/>
                </a:solidFill>
                <a:latin typeface="+mn-lt"/>
              </a:rPr>
              <a:t>    </a:t>
            </a:r>
            <a:r>
              <a:rPr lang="fr-FR" altLang="zh-CN" sz="2800" dirty="0">
                <a:solidFill>
                  <a:srgbClr val="0033CC"/>
                </a:solidFill>
                <a:latin typeface="+mn-lt"/>
              </a:rPr>
              <a:t>| Merge (Node(l1,x,r1), t2) =</a:t>
            </a:r>
            <a:r>
              <a:rPr lang="zh-CN" altLang="en-US" sz="2800" dirty="0">
                <a:solidFill>
                  <a:srgbClr val="0033CC"/>
                </a:solidFill>
                <a:latin typeface="+mn-lt"/>
              </a:rPr>
              <a:t> </a:t>
            </a:r>
            <a:r>
              <a:rPr lang="fr-FR" altLang="zh-CN" sz="2800" b="1" dirty="0">
                <a:solidFill>
                  <a:srgbClr val="0033CC"/>
                </a:solidFill>
                <a:latin typeface="+mn-lt"/>
              </a:rPr>
              <a:t>let</a:t>
            </a:r>
            <a:br>
              <a:rPr lang="fr-FR" altLang="zh-CN" sz="2800" dirty="0">
                <a:solidFill>
                  <a:srgbClr val="0033CC"/>
                </a:solidFill>
                <a:latin typeface="+mn-lt"/>
              </a:rPr>
            </a:br>
            <a:r>
              <a:rPr lang="fr-FR" altLang="zh-CN" sz="2800" dirty="0">
                <a:solidFill>
                  <a:srgbClr val="0033CC"/>
                </a:solidFill>
                <a:latin typeface="+mn-lt"/>
              </a:rPr>
              <a:t>					</a:t>
            </a:r>
            <a:r>
              <a:rPr lang="zh-CN" altLang="en-US" sz="2800" dirty="0">
                <a:solidFill>
                  <a:srgbClr val="0033CC"/>
                </a:solidFill>
                <a:latin typeface="+mn-lt"/>
              </a:rPr>
              <a:t>    </a:t>
            </a:r>
            <a:r>
              <a:rPr lang="fr-FR" altLang="zh-CN" sz="2800" b="1" dirty="0">
                <a:solidFill>
                  <a:srgbClr val="0033CC"/>
                </a:solidFill>
                <a:latin typeface="+mn-lt"/>
              </a:rPr>
              <a:t>val</a:t>
            </a:r>
            <a:r>
              <a:rPr lang="fr-FR" altLang="zh-CN" sz="2800" dirty="0">
                <a:solidFill>
                  <a:srgbClr val="0033CC"/>
                </a:solidFill>
                <a:latin typeface="+mn-lt"/>
              </a:rPr>
              <a:t> (l2, r2) = SplitAt(x, t2)</a:t>
            </a:r>
            <a:br>
              <a:rPr lang="fr-FR" altLang="zh-CN" sz="2800" dirty="0">
                <a:solidFill>
                  <a:srgbClr val="0033CC"/>
                </a:solidFill>
                <a:latin typeface="+mn-lt"/>
              </a:rPr>
            </a:br>
            <a:r>
              <a:rPr lang="fr-FR" altLang="zh-CN" sz="2800" dirty="0">
                <a:solidFill>
                  <a:srgbClr val="0033CC"/>
                </a:solidFill>
                <a:latin typeface="+mn-lt"/>
              </a:rPr>
              <a:t>					</a:t>
            </a:r>
            <a:r>
              <a:rPr lang="fr-FR" altLang="zh-CN" sz="2800" b="1" dirty="0">
                <a:solidFill>
                  <a:srgbClr val="0033CC"/>
                </a:solidFill>
                <a:latin typeface="+mn-lt"/>
              </a:rPr>
              <a:t>in</a:t>
            </a:r>
          </a:p>
          <a:p>
            <a:pPr>
              <a:buFont typeface="Arial" panose="020B0604020202020204" pitchFamily="34" charset="0"/>
              <a:buNone/>
              <a:defRPr/>
            </a:pPr>
            <a:r>
              <a:rPr lang="pt-BR" altLang="zh-CN" sz="2800" dirty="0">
                <a:solidFill>
                  <a:srgbClr val="0033CC"/>
                </a:solidFill>
                <a:latin typeface="+mn-lt"/>
              </a:rPr>
              <a:t>					</a:t>
            </a:r>
            <a:r>
              <a:rPr lang="zh-CN" altLang="en-US" sz="2800" dirty="0">
                <a:solidFill>
                  <a:srgbClr val="0033CC"/>
                </a:solidFill>
                <a:latin typeface="+mn-lt"/>
              </a:rPr>
              <a:t>    </a:t>
            </a:r>
            <a:r>
              <a:rPr lang="pt-BR" altLang="zh-CN" sz="2800" dirty="0">
                <a:solidFill>
                  <a:srgbClr val="0033CC"/>
                </a:solidFill>
                <a:latin typeface="+mn-lt"/>
              </a:rPr>
              <a:t>Node(Merge(l1, l2), x, Merge(r1, r2))</a:t>
            </a:r>
            <a:br>
              <a:rPr lang="pt-BR" altLang="zh-CN" sz="2800" dirty="0">
                <a:solidFill>
                  <a:srgbClr val="0033CC"/>
                </a:solidFill>
                <a:latin typeface="+mn-lt"/>
              </a:rPr>
            </a:br>
            <a:r>
              <a:rPr lang="pt-BR" altLang="zh-CN" sz="2800" dirty="0">
                <a:solidFill>
                  <a:srgbClr val="0033CC"/>
                </a:solidFill>
                <a:latin typeface="+mn-lt"/>
              </a:rPr>
              <a:t>					</a:t>
            </a:r>
            <a:r>
              <a:rPr lang="en-US" altLang="zh-CN" sz="2800" b="1" dirty="0">
                <a:solidFill>
                  <a:srgbClr val="0033CC"/>
                </a:solidFill>
                <a:latin typeface="+mn-lt"/>
              </a:rPr>
              <a:t>end</a:t>
            </a:r>
            <a:endParaRPr lang="en-US" altLang="zh-CN" sz="2800" dirty="0">
              <a:solidFill>
                <a:srgbClr val="0033CC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559B38D3-9691-FE4A-9B7D-1978E0EFB505}"/>
              </a:ext>
            </a:extLst>
          </p:cNvPr>
          <p:cNvSpPr/>
          <p:nvPr/>
        </p:nvSpPr>
        <p:spPr>
          <a:xfrm>
            <a:off x="211138" y="5337175"/>
            <a:ext cx="5337175" cy="1343025"/>
          </a:xfrm>
          <a:prstGeom prst="roundRect">
            <a:avLst/>
          </a:prstGeom>
          <a:solidFill>
            <a:srgbClr val="DEEB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For all sorted trees t1 and t2</a:t>
            </a:r>
            <a:br>
              <a:rPr lang="en-US" altLang="zh-CN" sz="2400" dirty="0">
                <a:solidFill>
                  <a:schemeClr val="tx1"/>
                </a:solidFill>
              </a:rPr>
            </a:br>
            <a:r>
              <a:rPr lang="zh-CN" altLang="en-US" sz="2400" dirty="0">
                <a:solidFill>
                  <a:schemeClr val="tx1"/>
                </a:solidFill>
              </a:rPr>
              <a:t>      </a:t>
            </a:r>
            <a:r>
              <a:rPr lang="en-US" altLang="zh-CN" sz="2400" dirty="0">
                <a:solidFill>
                  <a:schemeClr val="tx1"/>
                </a:solidFill>
              </a:rPr>
              <a:t>Merge(t1, t2) = a sorted tree</a:t>
            </a:r>
            <a:br>
              <a:rPr lang="en-US" altLang="zh-CN" sz="2400" dirty="0">
                <a:solidFill>
                  <a:schemeClr val="tx1"/>
                </a:solidFill>
              </a:rPr>
            </a:br>
            <a:r>
              <a:rPr lang="zh-CN" altLang="en-US" sz="2400" dirty="0">
                <a:solidFill>
                  <a:schemeClr val="tx1"/>
                </a:solidFill>
              </a:rPr>
              <a:t>          </a:t>
            </a:r>
            <a:r>
              <a:rPr lang="en-US" altLang="zh-CN" sz="2400" dirty="0">
                <a:solidFill>
                  <a:schemeClr val="tx1"/>
                </a:solidFill>
              </a:rPr>
              <a:t>consisting of the items of t1 and t2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标题 1">
            <a:extLst>
              <a:ext uri="{FF2B5EF4-FFF2-40B4-BE49-F238E27FC236}">
                <a16:creationId xmlns:a16="http://schemas.microsoft.com/office/drawing/2014/main" id="{EF5A38A2-943D-894E-88AF-7E5B7C70C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Calibri" panose="020F050202020403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树的归并排序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15FC2D1-F41B-5A4F-8915-BD6C0E4951A2}"/>
              </a:ext>
            </a:extLst>
          </p:cNvPr>
          <p:cNvSpPr txBox="1">
            <a:spLocks/>
          </p:cNvSpPr>
          <p:nvPr/>
        </p:nvSpPr>
        <p:spPr bwMode="auto">
          <a:xfrm>
            <a:off x="1079500" y="1444625"/>
            <a:ext cx="10444163" cy="207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r>
              <a:rPr lang="en-US" altLang="zh-CN" sz="2800" dirty="0" err="1">
                <a:latin typeface="+mn-lt"/>
              </a:rPr>
              <a:t>Msort</a:t>
            </a:r>
            <a:r>
              <a:rPr lang="en-US" altLang="zh-CN" sz="2800" dirty="0">
                <a:latin typeface="+mn-lt"/>
              </a:rPr>
              <a:t> : tree -&gt; tree</a:t>
            </a:r>
          </a:p>
          <a:p>
            <a:pPr>
              <a:buFont typeface="Arial" panose="020B0604020202020204" pitchFamily="34" charset="0"/>
              <a:buNone/>
              <a:defRPr/>
            </a:pPr>
            <a:br>
              <a:rPr lang="en-US" altLang="zh-CN" sz="1600" dirty="0">
                <a:latin typeface="+mn-lt"/>
              </a:rPr>
            </a:br>
            <a:r>
              <a:rPr lang="en-US" altLang="zh-CN" sz="2800" dirty="0">
                <a:latin typeface="+mn-lt"/>
              </a:rPr>
              <a:t>(* REQUIRES true							 *)</a:t>
            </a:r>
            <a:br>
              <a:rPr lang="en-US" altLang="zh-CN" sz="2800" dirty="0">
                <a:latin typeface="+mn-lt"/>
              </a:rPr>
            </a:br>
            <a:r>
              <a:rPr lang="en-US" altLang="zh-CN" sz="2800" dirty="0">
                <a:latin typeface="+mn-lt"/>
              </a:rPr>
              <a:t>(* ENSURES </a:t>
            </a:r>
            <a:r>
              <a:rPr lang="en-US" altLang="zh-CN" sz="2800" dirty="0" err="1">
                <a:latin typeface="+mn-lt"/>
              </a:rPr>
              <a:t>Msort</a:t>
            </a:r>
            <a:r>
              <a:rPr lang="en-US" altLang="zh-CN" sz="2800" dirty="0">
                <a:latin typeface="+mn-lt"/>
              </a:rPr>
              <a:t>(t) = a sorted tree 				 *)</a:t>
            </a:r>
            <a:br>
              <a:rPr lang="en-US" altLang="zh-CN" sz="2800" dirty="0">
                <a:latin typeface="+mn-lt"/>
              </a:rPr>
            </a:br>
            <a:r>
              <a:rPr lang="en-US" altLang="zh-CN" sz="2800" dirty="0">
                <a:latin typeface="+mn-lt"/>
              </a:rPr>
              <a:t>(* 		</a:t>
            </a:r>
            <a:r>
              <a:rPr lang="zh-CN" altLang="en-US" sz="2800" dirty="0">
                <a:latin typeface="+mn-lt"/>
              </a:rPr>
              <a:t>    </a:t>
            </a:r>
            <a:r>
              <a:rPr lang="en-US" altLang="zh-CN" sz="2800" dirty="0">
                <a:latin typeface="+mn-lt"/>
              </a:rPr>
              <a:t>consisting of the items of t	 		*)</a:t>
            </a:r>
          </a:p>
          <a:p>
            <a:pPr>
              <a:buFont typeface="Arial" panose="020B0604020202020204" pitchFamily="34" charset="0"/>
              <a:buNone/>
              <a:defRPr/>
            </a:pPr>
            <a:br>
              <a:rPr lang="en-US" altLang="zh-CN" sz="1600" dirty="0">
                <a:latin typeface="+mn-lt"/>
              </a:rPr>
            </a:br>
            <a:r>
              <a:rPr lang="fr-FR" altLang="zh-CN" sz="2800" b="1" dirty="0">
                <a:solidFill>
                  <a:srgbClr val="0033CC"/>
                </a:solidFill>
                <a:latin typeface="+mn-lt"/>
              </a:rPr>
              <a:t>fun</a:t>
            </a:r>
            <a:r>
              <a:rPr lang="fr-FR" altLang="zh-CN" sz="2800" dirty="0">
                <a:solidFill>
                  <a:srgbClr val="0033CC"/>
                </a:solidFill>
                <a:latin typeface="+mn-lt"/>
              </a:rPr>
              <a:t> Msort Empty = Empty</a:t>
            </a:r>
            <a:br>
              <a:rPr lang="fr-FR" altLang="zh-CN" sz="2800" dirty="0">
                <a:solidFill>
                  <a:srgbClr val="0033CC"/>
                </a:solidFill>
                <a:latin typeface="+mn-lt"/>
              </a:rPr>
            </a:br>
            <a:r>
              <a:rPr lang="zh-CN" altLang="en-US" sz="2800" dirty="0">
                <a:solidFill>
                  <a:srgbClr val="0033CC"/>
                </a:solidFill>
                <a:latin typeface="+mn-lt"/>
              </a:rPr>
              <a:t>    </a:t>
            </a:r>
            <a:r>
              <a:rPr lang="fr-FR" altLang="zh-CN" sz="2800" dirty="0">
                <a:solidFill>
                  <a:srgbClr val="0033CC"/>
                </a:solidFill>
                <a:latin typeface="+mn-lt"/>
              </a:rPr>
              <a:t>| Msort (Node(t1,x,t2)) =</a:t>
            </a:r>
            <a:r>
              <a:rPr lang="zh-CN" altLang="en-US" sz="2800" dirty="0">
                <a:solidFill>
                  <a:srgbClr val="0033CC"/>
                </a:solidFill>
                <a:latin typeface="+mn-lt"/>
              </a:rPr>
              <a:t> </a:t>
            </a:r>
            <a:br>
              <a:rPr lang="fr-FR" altLang="zh-CN" sz="2800" dirty="0">
                <a:solidFill>
                  <a:srgbClr val="0033CC"/>
                </a:solidFill>
                <a:latin typeface="+mn-lt"/>
              </a:rPr>
            </a:br>
            <a:r>
              <a:rPr lang="fr-FR" altLang="zh-CN" sz="2800" dirty="0">
                <a:solidFill>
                  <a:srgbClr val="0033CC"/>
                </a:solidFill>
                <a:latin typeface="+mn-lt"/>
              </a:rPr>
              <a:t>	Ins</a:t>
            </a:r>
            <a:r>
              <a:rPr lang="pt-BR" altLang="zh-CN" sz="2800" dirty="0">
                <a:solidFill>
                  <a:srgbClr val="0033CC"/>
                </a:solidFill>
                <a:latin typeface="+mn-lt"/>
              </a:rPr>
              <a:t>(x, Merge(Msort t1, Msort t2))</a:t>
            </a:r>
            <a:endParaRPr lang="en-US" altLang="zh-CN" sz="2800" dirty="0">
              <a:solidFill>
                <a:srgbClr val="0033CC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D95D5316-7474-0842-B443-B715A0AAB418}"/>
              </a:ext>
            </a:extLst>
          </p:cNvPr>
          <p:cNvSpPr/>
          <p:nvPr/>
        </p:nvSpPr>
        <p:spPr>
          <a:xfrm>
            <a:off x="1544638" y="5375275"/>
            <a:ext cx="7724775" cy="1004888"/>
          </a:xfrm>
          <a:prstGeom prst="roundRect">
            <a:avLst/>
          </a:prstGeom>
          <a:solidFill>
            <a:srgbClr val="DEEB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For all trees t,</a:t>
            </a:r>
            <a:br>
              <a:rPr lang="en-US" altLang="zh-CN" sz="2800" dirty="0">
                <a:solidFill>
                  <a:schemeClr val="tx1"/>
                </a:solidFill>
              </a:rPr>
            </a:br>
            <a:r>
              <a:rPr lang="zh-CN" altLang="en-US" sz="2800" dirty="0">
                <a:solidFill>
                  <a:schemeClr val="tx1"/>
                </a:solidFill>
              </a:rPr>
              <a:t>      </a:t>
            </a:r>
            <a:r>
              <a:rPr lang="en-US" altLang="zh-CN" sz="2800" dirty="0" err="1">
                <a:solidFill>
                  <a:schemeClr val="tx1"/>
                </a:solidFill>
              </a:rPr>
              <a:t>Msort</a:t>
            </a:r>
            <a:r>
              <a:rPr lang="en-US" altLang="zh-CN" sz="2800" dirty="0">
                <a:solidFill>
                  <a:schemeClr val="tx1"/>
                </a:solidFill>
              </a:rPr>
              <a:t>(t) = a sorted permutation of t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标题 1">
            <a:extLst>
              <a:ext uri="{FF2B5EF4-FFF2-40B4-BE49-F238E27FC236}">
                <a16:creationId xmlns:a16="http://schemas.microsoft.com/office/drawing/2014/main" id="{875A90D4-C6DF-0443-932C-024D32060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Calibri" panose="020F050202020403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程序的并行执行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1912134B-4D95-BA46-B4FB-7174CAEC360C}"/>
              </a:ext>
            </a:extLst>
          </p:cNvPr>
          <p:cNvSpPr txBox="1">
            <a:spLocks/>
          </p:cNvSpPr>
          <p:nvPr/>
        </p:nvSpPr>
        <p:spPr bwMode="auto">
          <a:xfrm>
            <a:off x="838200" y="2938463"/>
            <a:ext cx="11012488" cy="207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>
                <a:ea typeface="黑体" panose="02010609060101010101" pitchFamily="49" charset="-122"/>
              </a:rPr>
              <a:t>Merge(Msort t1, Msort t2)</a:t>
            </a:r>
            <a:r>
              <a:rPr lang="zh-CN" altLang="en-US">
                <a:ea typeface="黑体" panose="02010609060101010101" pitchFamily="49" charset="-122"/>
              </a:rPr>
              <a:t>中的两个递归调用可以并行执行</a:t>
            </a:r>
            <a:endParaRPr lang="en-US" altLang="zh-CN">
              <a:ea typeface="黑体" panose="02010609060101010101" pitchFamily="49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600">
              <a:solidFill>
                <a:srgbClr val="0033CC"/>
              </a:solidFill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>
                <a:ea typeface="黑体" panose="02010609060101010101" pitchFamily="49" charset="-122"/>
              </a:rPr>
              <a:t>Merge</a:t>
            </a:r>
            <a:r>
              <a:rPr lang="zh-CN" altLang="en-US">
                <a:solidFill>
                  <a:srgbClr val="FF0000"/>
                </a:solidFill>
                <a:ea typeface="黑体" panose="02010609060101010101" pitchFamily="49" charset="-122"/>
              </a:rPr>
              <a:t>串行执行</a:t>
            </a:r>
            <a:r>
              <a:rPr lang="zh-CN" altLang="en-US">
                <a:ea typeface="黑体" panose="02010609060101010101" pitchFamily="49" charset="-122"/>
              </a:rPr>
              <a:t>的时间开销为分别对</a:t>
            </a:r>
            <a:r>
              <a:rPr lang="en-US" altLang="zh-CN">
                <a:ea typeface="黑体" panose="02010609060101010101" pitchFamily="49" charset="-122"/>
              </a:rPr>
              <a:t>t1</a:t>
            </a:r>
            <a:r>
              <a:rPr lang="zh-CN" altLang="en-US">
                <a:ea typeface="黑体" panose="02010609060101010101" pitchFamily="49" charset="-122"/>
              </a:rPr>
              <a:t>和</a:t>
            </a:r>
            <a:r>
              <a:rPr lang="en-US" altLang="zh-CN">
                <a:ea typeface="黑体" panose="02010609060101010101" pitchFamily="49" charset="-122"/>
              </a:rPr>
              <a:t>t2</a:t>
            </a:r>
            <a:r>
              <a:rPr lang="zh-CN" altLang="en-US">
                <a:ea typeface="黑体" panose="02010609060101010101" pitchFamily="49" charset="-122"/>
              </a:rPr>
              <a:t>执行</a:t>
            </a:r>
            <a:r>
              <a:rPr lang="en-US" altLang="zh-CN">
                <a:ea typeface="黑体" panose="02010609060101010101" pitchFamily="49" charset="-122"/>
              </a:rPr>
              <a:t>Msort</a:t>
            </a:r>
            <a:r>
              <a:rPr lang="zh-CN" altLang="en-US">
                <a:ea typeface="黑体" panose="02010609060101010101" pitchFamily="49" charset="-122"/>
              </a:rPr>
              <a:t>的开销之和</a:t>
            </a:r>
            <a:endParaRPr lang="en-US" altLang="zh-CN"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>
                <a:ea typeface="黑体" panose="02010609060101010101" pitchFamily="49" charset="-122"/>
              </a:rPr>
              <a:t>Merge</a:t>
            </a:r>
            <a:r>
              <a:rPr lang="zh-CN" altLang="en-US">
                <a:solidFill>
                  <a:srgbClr val="FF0000"/>
                </a:solidFill>
                <a:ea typeface="黑体" panose="02010609060101010101" pitchFamily="49" charset="-122"/>
              </a:rPr>
              <a:t>并行执行</a:t>
            </a:r>
            <a:r>
              <a:rPr lang="zh-CN" altLang="en-US">
                <a:ea typeface="黑体" panose="02010609060101010101" pitchFamily="49" charset="-122"/>
              </a:rPr>
              <a:t>的时间开销为分别</a:t>
            </a:r>
            <a:r>
              <a:rPr lang="zh-CN" altLang="en-US">
                <a:latin typeface="Arial" panose="020B0604020202020204" pitchFamily="34" charset="0"/>
                <a:ea typeface="黑体" panose="02010609060101010101" pitchFamily="49" charset="-122"/>
              </a:rPr>
              <a:t>对</a:t>
            </a:r>
            <a:r>
              <a:rPr lang="en-US" altLang="zh-CN">
                <a:latin typeface="Arial" panose="020B0604020202020204" pitchFamily="34" charset="0"/>
                <a:ea typeface="黑体" panose="02010609060101010101" pitchFamily="49" charset="-122"/>
              </a:rPr>
              <a:t>t1</a:t>
            </a:r>
            <a:r>
              <a:rPr lang="zh-CN" altLang="en-US">
                <a:latin typeface="Arial" panose="020B0604020202020204" pitchFamily="34" charset="0"/>
                <a:ea typeface="黑体" panose="02010609060101010101" pitchFamily="49" charset="-122"/>
              </a:rPr>
              <a:t>和</a:t>
            </a:r>
            <a:r>
              <a:rPr lang="en-US" altLang="zh-CN">
                <a:latin typeface="Arial" panose="020B0604020202020204" pitchFamily="34" charset="0"/>
                <a:ea typeface="黑体" panose="02010609060101010101" pitchFamily="49" charset="-122"/>
              </a:rPr>
              <a:t>t2</a:t>
            </a:r>
            <a:r>
              <a:rPr lang="zh-CN" altLang="en-US">
                <a:latin typeface="Arial" panose="020B0604020202020204" pitchFamily="34" charset="0"/>
                <a:ea typeface="黑体" panose="02010609060101010101" pitchFamily="49" charset="-122"/>
              </a:rPr>
              <a:t>执行</a:t>
            </a:r>
            <a:r>
              <a:rPr lang="en-US" altLang="zh-CN">
                <a:latin typeface="Arial" panose="020B0604020202020204" pitchFamily="34" charset="0"/>
                <a:ea typeface="黑体" panose="02010609060101010101" pitchFamily="49" charset="-122"/>
              </a:rPr>
              <a:t>Msort</a:t>
            </a:r>
            <a:r>
              <a:rPr lang="zh-CN" altLang="en-US">
                <a:latin typeface="Arial" panose="020B0604020202020204" pitchFamily="34" charset="0"/>
                <a:ea typeface="黑体" panose="02010609060101010101" pitchFamily="49" charset="-122"/>
              </a:rPr>
              <a:t>开销的最大值</a:t>
            </a:r>
            <a:endParaRPr lang="en-US" altLang="zh-CN"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>
                <a:ea typeface="黑体" panose="02010609060101010101" pitchFamily="49" charset="-122"/>
              </a:rPr>
              <a:t>用</a:t>
            </a:r>
            <a:r>
              <a:rPr lang="en-US" altLang="zh-CN">
                <a:ea typeface="黑体" panose="02010609060101010101" pitchFamily="49" charset="-122"/>
              </a:rPr>
              <a:t>”</a:t>
            </a:r>
            <a:r>
              <a:rPr lang="en-US" altLang="zh-CN" b="1" i="1">
                <a:solidFill>
                  <a:srgbClr val="0033CC"/>
                </a:solidFill>
                <a:ea typeface="黑体" panose="02010609060101010101" pitchFamily="49" charset="-122"/>
              </a:rPr>
              <a:t>span</a:t>
            </a:r>
            <a:r>
              <a:rPr lang="en-US" altLang="zh-CN">
                <a:ea typeface="黑体" panose="02010609060101010101" pitchFamily="49" charset="-122"/>
              </a:rPr>
              <a:t>”</a:t>
            </a:r>
            <a:r>
              <a:rPr lang="zh-CN" altLang="en-US">
                <a:ea typeface="黑体" panose="02010609060101010101" pitchFamily="49" charset="-122"/>
              </a:rPr>
              <a:t>表示程序在</a:t>
            </a:r>
            <a:r>
              <a:rPr lang="zh-CN" altLang="en-US">
                <a:solidFill>
                  <a:srgbClr val="FF0000"/>
                </a:solidFill>
                <a:ea typeface="黑体" panose="02010609060101010101" pitchFamily="49" charset="-122"/>
              </a:rPr>
              <a:t>足够多</a:t>
            </a:r>
            <a:r>
              <a:rPr lang="zh-CN" altLang="en-US">
                <a:ea typeface="黑体" panose="02010609060101010101" pitchFamily="49" charset="-122"/>
              </a:rPr>
              <a:t>的</a:t>
            </a:r>
            <a:r>
              <a:rPr lang="zh-CN" altLang="en-US">
                <a:solidFill>
                  <a:srgbClr val="FF0000"/>
                </a:solidFill>
                <a:ea typeface="黑体" panose="02010609060101010101" pitchFamily="49" charset="-122"/>
              </a:rPr>
              <a:t>并行处理器</a:t>
            </a:r>
            <a:r>
              <a:rPr lang="zh-CN" altLang="en-US">
                <a:ea typeface="黑体" panose="02010609060101010101" pitchFamily="49" charset="-122"/>
              </a:rPr>
              <a:t>上的时间开销</a:t>
            </a:r>
            <a:endParaRPr lang="en-US" altLang="zh-CN">
              <a:ea typeface="黑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FA16AED-EB8A-0C4D-AB44-2493B450BB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4188" y="5835650"/>
            <a:ext cx="56276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i="1">
                <a:solidFill>
                  <a:srgbClr val="0033CC"/>
                </a:solidFill>
                <a:ea typeface="黑体" panose="02010609060101010101" pitchFamily="49" charset="-122"/>
              </a:rPr>
              <a:t>Span</a:t>
            </a:r>
            <a:r>
              <a:rPr lang="zh-CN" altLang="en-US">
                <a:ea typeface="黑体" panose="02010609060101010101" pitchFamily="49" charset="-122"/>
              </a:rPr>
              <a:t>和</a:t>
            </a:r>
            <a:r>
              <a:rPr lang="en-US" altLang="zh-CN" i="1">
                <a:solidFill>
                  <a:srgbClr val="0033CC"/>
                </a:solidFill>
                <a:ea typeface="黑体" panose="02010609060101010101" pitchFamily="49" charset="-122"/>
              </a:rPr>
              <a:t>work</a:t>
            </a:r>
            <a:r>
              <a:rPr lang="zh-CN" altLang="en-US">
                <a:ea typeface="黑体" panose="02010609060101010101" pitchFamily="49" charset="-122"/>
              </a:rPr>
              <a:t>的关系？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130E226-D0C4-7D48-97B1-BD52844F6FB1}"/>
              </a:ext>
            </a:extLst>
          </p:cNvPr>
          <p:cNvSpPr txBox="1">
            <a:spLocks/>
          </p:cNvSpPr>
          <p:nvPr/>
        </p:nvSpPr>
        <p:spPr bwMode="auto">
          <a:xfrm>
            <a:off x="1046163" y="1227138"/>
            <a:ext cx="10444162" cy="157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r>
              <a:rPr lang="fr-FR" altLang="zh-CN" sz="2400" b="1" dirty="0">
                <a:solidFill>
                  <a:srgbClr val="0033CC"/>
                </a:solidFill>
                <a:latin typeface="+mn-lt"/>
              </a:rPr>
              <a:t>fun</a:t>
            </a:r>
            <a:r>
              <a:rPr lang="fr-FR" altLang="zh-CN" sz="2400" dirty="0">
                <a:solidFill>
                  <a:srgbClr val="0033CC"/>
                </a:solidFill>
                <a:latin typeface="+mn-lt"/>
              </a:rPr>
              <a:t> Merge (Empty, t2) = t2</a:t>
            </a:r>
            <a:br>
              <a:rPr lang="fr-FR" altLang="zh-CN" sz="2400" dirty="0">
                <a:solidFill>
                  <a:srgbClr val="0033CC"/>
                </a:solidFill>
                <a:latin typeface="+mn-lt"/>
              </a:rPr>
            </a:br>
            <a:r>
              <a:rPr lang="zh-CN" altLang="en-US" sz="2400" dirty="0">
                <a:solidFill>
                  <a:srgbClr val="0033CC"/>
                </a:solidFill>
                <a:latin typeface="+mn-lt"/>
              </a:rPr>
              <a:t>    </a:t>
            </a:r>
            <a:r>
              <a:rPr lang="fr-FR" altLang="zh-CN" sz="2400" dirty="0">
                <a:solidFill>
                  <a:srgbClr val="0033CC"/>
                </a:solidFill>
                <a:latin typeface="+mn-lt"/>
              </a:rPr>
              <a:t>| Merge (Node(l1,x,r1), t2) =</a:t>
            </a:r>
            <a:r>
              <a:rPr lang="zh-CN" altLang="en-US" sz="2400" dirty="0">
                <a:solidFill>
                  <a:srgbClr val="0033CC"/>
                </a:solidFill>
                <a:latin typeface="+mn-lt"/>
              </a:rPr>
              <a:t> </a:t>
            </a:r>
            <a:r>
              <a:rPr lang="fr-FR" altLang="zh-CN" sz="2400" b="1" dirty="0">
                <a:solidFill>
                  <a:srgbClr val="0033CC"/>
                </a:solidFill>
                <a:latin typeface="+mn-lt"/>
              </a:rPr>
              <a:t>let</a:t>
            </a:r>
            <a:r>
              <a:rPr lang="zh-CN" altLang="en-US" sz="2400" dirty="0">
                <a:solidFill>
                  <a:srgbClr val="0033CC"/>
                </a:solidFill>
                <a:latin typeface="+mn-lt"/>
              </a:rPr>
              <a:t> </a:t>
            </a:r>
            <a:r>
              <a:rPr lang="fr-FR" altLang="zh-CN" sz="2400" b="1" dirty="0">
                <a:solidFill>
                  <a:srgbClr val="0033CC"/>
                </a:solidFill>
                <a:latin typeface="+mn-lt"/>
              </a:rPr>
              <a:t>val</a:t>
            </a:r>
            <a:r>
              <a:rPr lang="fr-FR" altLang="zh-CN" sz="2400" dirty="0">
                <a:solidFill>
                  <a:srgbClr val="0033CC"/>
                </a:solidFill>
                <a:latin typeface="+mn-lt"/>
              </a:rPr>
              <a:t> (l2, r2) = SplitAt(x, t2)</a:t>
            </a:r>
            <a:br>
              <a:rPr lang="fr-FR" altLang="zh-CN" sz="2400" dirty="0">
                <a:solidFill>
                  <a:srgbClr val="0033CC"/>
                </a:solidFill>
                <a:latin typeface="+mn-lt"/>
              </a:rPr>
            </a:br>
            <a:r>
              <a:rPr lang="fr-FR" altLang="zh-CN" sz="2400" dirty="0">
                <a:solidFill>
                  <a:srgbClr val="0033CC"/>
                </a:solidFill>
                <a:latin typeface="+mn-lt"/>
              </a:rPr>
              <a:t>					</a:t>
            </a:r>
            <a:r>
              <a:rPr lang="fr-FR" altLang="zh-CN" sz="2400" b="1" dirty="0">
                <a:solidFill>
                  <a:srgbClr val="0033CC"/>
                </a:solidFill>
                <a:latin typeface="+mn-lt"/>
              </a:rPr>
              <a:t>in</a:t>
            </a:r>
            <a:r>
              <a:rPr lang="zh-CN" altLang="en-US" sz="2400" dirty="0">
                <a:solidFill>
                  <a:srgbClr val="0033CC"/>
                </a:solidFill>
                <a:latin typeface="+mn-lt"/>
              </a:rPr>
              <a:t> </a:t>
            </a:r>
            <a:r>
              <a:rPr lang="pt-BR" altLang="zh-CN" sz="2400" dirty="0">
                <a:solidFill>
                  <a:srgbClr val="0033CC"/>
                </a:solidFill>
                <a:latin typeface="+mn-lt"/>
              </a:rPr>
              <a:t>Node(Merge(l1, l2), x, Merge(r1, r2))</a:t>
            </a:r>
            <a:br>
              <a:rPr lang="pt-BR" altLang="zh-CN" sz="2400" dirty="0">
                <a:solidFill>
                  <a:srgbClr val="0033CC"/>
                </a:solidFill>
                <a:latin typeface="+mn-lt"/>
              </a:rPr>
            </a:br>
            <a:r>
              <a:rPr lang="pt-BR" altLang="zh-CN" sz="2400" dirty="0">
                <a:solidFill>
                  <a:srgbClr val="0033CC"/>
                </a:solidFill>
                <a:latin typeface="+mn-lt"/>
              </a:rPr>
              <a:t>					</a:t>
            </a:r>
            <a:r>
              <a:rPr lang="en-US" altLang="zh-CN" sz="2400" b="1" dirty="0">
                <a:solidFill>
                  <a:srgbClr val="0033CC"/>
                </a:solidFill>
                <a:latin typeface="+mn-lt"/>
              </a:rPr>
              <a:t>end</a:t>
            </a:r>
            <a:endParaRPr lang="en-US" altLang="zh-CN" sz="2400" dirty="0">
              <a:solidFill>
                <a:srgbClr val="0033CC"/>
              </a:solidFill>
              <a:latin typeface="+mn-lt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" grpId="0"/>
      <p:bldP spid="5" grpId="0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2C8CF6-8940-014D-88F9-DEDE8D544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latin typeface="+mn-lt"/>
                <a:ea typeface="黑体" pitchFamily="2" charset="-122"/>
                <a:cs typeface="Arial" pitchFamily="34" charset="0"/>
              </a:rPr>
              <a:t>Ins</a:t>
            </a:r>
            <a:r>
              <a:rPr lang="zh-CN" altLang="en-US" dirty="0">
                <a:latin typeface="+mn-lt"/>
                <a:ea typeface="黑体" pitchFamily="2" charset="-122"/>
                <a:cs typeface="Arial" pitchFamily="34" charset="0"/>
              </a:rPr>
              <a:t>函数的</a:t>
            </a:r>
            <a:r>
              <a:rPr lang="en-US" altLang="zh-CN" dirty="0">
                <a:latin typeface="+mn-lt"/>
                <a:ea typeface="黑体" pitchFamily="2" charset="-122"/>
                <a:cs typeface="Arial" pitchFamily="34" charset="0"/>
              </a:rPr>
              <a:t>span</a:t>
            </a:r>
            <a:endParaRPr lang="zh-CN" altLang="en-US" dirty="0">
              <a:latin typeface="+mn-lt"/>
              <a:ea typeface="黑体" pitchFamily="2" charset="-122"/>
              <a:cs typeface="Arial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F131421-A966-F14D-BB67-E0399291AC29}"/>
              </a:ext>
            </a:extLst>
          </p:cNvPr>
          <p:cNvSpPr/>
          <p:nvPr/>
        </p:nvSpPr>
        <p:spPr>
          <a:xfrm>
            <a:off x="333375" y="1577975"/>
            <a:ext cx="4594225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dirty="0">
                <a:solidFill>
                  <a:srgbClr val="000000"/>
                </a:solidFill>
                <a:latin typeface="+mn-lt"/>
              </a:rPr>
              <a:t>Ins : </a:t>
            </a:r>
            <a:r>
              <a:rPr lang="en-US" altLang="zh-CN" sz="2800" dirty="0" err="1">
                <a:solidFill>
                  <a:srgbClr val="000000"/>
                </a:solidFill>
                <a:latin typeface="+mn-lt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+mn-lt"/>
              </a:rPr>
              <a:t> * tree -&gt; tree</a:t>
            </a:r>
            <a:endParaRPr lang="zh-CN" altLang="en-US" sz="2800" dirty="0">
              <a:latin typeface="+mn-lt"/>
            </a:endParaRPr>
          </a:p>
        </p:txBody>
      </p:sp>
      <p:sp>
        <p:nvSpPr>
          <p:cNvPr id="45059" name="矩形 13">
            <a:extLst>
              <a:ext uri="{FF2B5EF4-FFF2-40B4-BE49-F238E27FC236}">
                <a16:creationId xmlns:a16="http://schemas.microsoft.com/office/drawing/2014/main" id="{2C6692B4-EA86-2042-8478-D3F4AB2F21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375" y="2200275"/>
            <a:ext cx="6629400" cy="264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fr-FR" altLang="zh-CN" b="1">
                <a:solidFill>
                  <a:srgbClr val="0033CC"/>
                </a:solidFill>
              </a:rPr>
              <a:t>fun</a:t>
            </a:r>
            <a:r>
              <a:rPr lang="fr-FR" altLang="zh-CN">
                <a:solidFill>
                  <a:srgbClr val="0033CC"/>
                </a:solidFill>
              </a:rPr>
              <a:t> Ins (x, Empty) = Node(Empty, x, Empty)</a:t>
            </a:r>
            <a:br>
              <a:rPr lang="fr-FR" altLang="zh-CN">
                <a:solidFill>
                  <a:srgbClr val="0033CC"/>
                </a:solidFill>
              </a:rPr>
            </a:br>
            <a:r>
              <a:rPr lang="fr-FR" altLang="zh-CN">
                <a:solidFill>
                  <a:srgbClr val="0033CC"/>
                </a:solidFill>
              </a:rPr>
              <a:t>    | Ins (x, Node(t1, y, t2)) =</a:t>
            </a:r>
            <a:br>
              <a:rPr lang="fr-FR" altLang="zh-CN">
                <a:solidFill>
                  <a:srgbClr val="0033CC"/>
                </a:solidFill>
              </a:rPr>
            </a:br>
            <a:r>
              <a:rPr lang="fr-FR" altLang="zh-CN">
                <a:solidFill>
                  <a:srgbClr val="0033CC"/>
                </a:solidFill>
              </a:rPr>
              <a:t>	</a:t>
            </a:r>
            <a:r>
              <a:rPr lang="fr-FR" altLang="zh-CN" b="1">
                <a:solidFill>
                  <a:srgbClr val="0033CC"/>
                </a:solidFill>
              </a:rPr>
              <a:t>case</a:t>
            </a:r>
            <a:r>
              <a:rPr lang="fr-FR" altLang="zh-CN">
                <a:solidFill>
                  <a:srgbClr val="0033CC"/>
                </a:solidFill>
              </a:rPr>
              <a:t> compare(x, y) </a:t>
            </a:r>
            <a:r>
              <a:rPr lang="fr-FR" altLang="zh-CN" b="1">
                <a:solidFill>
                  <a:srgbClr val="0033CC"/>
                </a:solidFill>
              </a:rPr>
              <a:t>of</a:t>
            </a:r>
            <a:br>
              <a:rPr lang="fr-FR" altLang="zh-CN">
                <a:solidFill>
                  <a:srgbClr val="0033CC"/>
                </a:solidFill>
              </a:rPr>
            </a:br>
            <a:r>
              <a:rPr lang="fr-FR" altLang="zh-CN">
                <a:solidFill>
                  <a:srgbClr val="0033CC"/>
                </a:solidFill>
              </a:rPr>
              <a:t>	      GREATER =&gt; Node(t1, y, Ins(x, t2))</a:t>
            </a:r>
            <a:br>
              <a:rPr lang="fr-FR" altLang="zh-CN">
                <a:solidFill>
                  <a:srgbClr val="0033CC"/>
                </a:solidFill>
              </a:rPr>
            </a:br>
            <a:r>
              <a:rPr lang="fr-FR" altLang="zh-CN">
                <a:solidFill>
                  <a:srgbClr val="0033CC"/>
                </a:solidFill>
              </a:rPr>
              <a:t>	   | 	_ 	=&gt; Node(Ins(x, t1), y, t2);</a:t>
            </a: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73D9177-B7B2-FE4E-AFBF-D56CFB003138}"/>
              </a:ext>
            </a:extLst>
          </p:cNvPr>
          <p:cNvSpPr/>
          <p:nvPr/>
        </p:nvSpPr>
        <p:spPr>
          <a:xfrm>
            <a:off x="6962775" y="3740150"/>
            <a:ext cx="5081588" cy="5222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dirty="0">
                <a:solidFill>
                  <a:srgbClr val="000000"/>
                </a:solidFill>
                <a:latin typeface="+mn-lt"/>
              </a:rPr>
              <a:t>For a balanced tree of depth d&gt;0,</a:t>
            </a:r>
            <a:endParaRPr lang="zh-CN" altLang="en-US" sz="2800" dirty="0">
              <a:latin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63DD61E-A2CB-1849-97EA-62517D6293AA}"/>
              </a:ext>
            </a:extLst>
          </p:cNvPr>
          <p:cNvSpPr/>
          <p:nvPr/>
        </p:nvSpPr>
        <p:spPr>
          <a:xfrm>
            <a:off x="7623175" y="4476750"/>
            <a:ext cx="3952875" cy="13843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dirty="0" err="1">
                <a:solidFill>
                  <a:srgbClr val="000000"/>
                </a:solidFill>
                <a:latin typeface="+mn-lt"/>
              </a:rPr>
              <a:t>S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</a:rPr>
              <a:t>Ins</a:t>
            </a:r>
            <a:r>
              <a:rPr lang="en-US" altLang="zh-CN" sz="2800" dirty="0">
                <a:solidFill>
                  <a:srgbClr val="000000"/>
                </a:solidFill>
                <a:latin typeface="+mn-lt"/>
              </a:rPr>
              <a:t>(d) = c + </a:t>
            </a:r>
            <a:r>
              <a:rPr lang="en-US" altLang="zh-CN" sz="2800" dirty="0" err="1">
                <a:solidFill>
                  <a:srgbClr val="000000"/>
                </a:solidFill>
                <a:latin typeface="+mn-lt"/>
              </a:rPr>
              <a:t>S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</a:rPr>
              <a:t>Ins</a:t>
            </a:r>
            <a:r>
              <a:rPr lang="en-US" altLang="zh-CN" sz="2800" dirty="0">
                <a:solidFill>
                  <a:srgbClr val="000000"/>
                </a:solidFill>
                <a:latin typeface="+mn-lt"/>
              </a:rPr>
              <a:t>(d-1)</a:t>
            </a:r>
          </a:p>
          <a:p>
            <a:pPr>
              <a:defRPr/>
            </a:pPr>
            <a:endParaRPr lang="en-US" altLang="zh-CN" sz="2800" dirty="0">
              <a:solidFill>
                <a:srgbClr val="000000"/>
              </a:solidFill>
              <a:latin typeface="+mn-lt"/>
            </a:endParaRPr>
          </a:p>
          <a:p>
            <a:pPr>
              <a:defRPr/>
            </a:pPr>
            <a:r>
              <a:rPr lang="en-US" altLang="zh-CN" sz="2800" dirty="0" err="1"/>
              <a:t>S</a:t>
            </a:r>
            <a:r>
              <a:rPr lang="en-US" altLang="zh-CN" sz="1600" dirty="0" err="1">
                <a:solidFill>
                  <a:srgbClr val="000000"/>
                </a:solidFill>
                <a:latin typeface="+mn-lt"/>
              </a:rPr>
              <a:t>Ins</a:t>
            </a:r>
            <a:r>
              <a:rPr lang="en-US" altLang="zh-CN" sz="2800" dirty="0"/>
              <a:t>(d) is O(d)</a:t>
            </a:r>
            <a:endParaRPr lang="zh-CN" altLang="en-US" sz="2800" dirty="0">
              <a:latin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23FF82E-2F30-7044-AE8B-F90C4E7931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300" y="5224463"/>
            <a:ext cx="6569075" cy="120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33CC"/>
                </a:solidFill>
                <a:ea typeface="黑体" panose="02010609060101010101" pitchFamily="49" charset="-122"/>
              </a:rPr>
              <a:t>平衡二叉树</a:t>
            </a:r>
            <a:r>
              <a:rPr lang="zh-CN" altLang="en-US" sz="2400">
                <a:ea typeface="黑体" panose="02010609060101010101" pitchFamily="49" charset="-122"/>
              </a:rPr>
              <a:t>：它是一 棵空树或它的左右两个子树的高度差的绝对值不超过</a:t>
            </a:r>
            <a:r>
              <a:rPr lang="en-US" altLang="zh-CN" sz="2400">
                <a:ea typeface="黑体" panose="02010609060101010101" pitchFamily="49" charset="-122"/>
              </a:rPr>
              <a:t>1</a:t>
            </a:r>
            <a:r>
              <a:rPr lang="zh-CN" altLang="en-US" sz="2400">
                <a:ea typeface="黑体" panose="02010609060101010101" pitchFamily="49" charset="-122"/>
              </a:rPr>
              <a:t>，并且左右两个子树都是一棵平衡二叉树。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/>
      <p:bldP spid="9" grpId="0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9462</Words>
  <Application>Microsoft Macintosh PowerPoint</Application>
  <PresentationFormat>宽屏</PresentationFormat>
  <Paragraphs>806</Paragraphs>
  <Slides>102</Slides>
  <Notes>13</Notes>
  <HiddenSlides>13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102</vt:i4>
      </vt:variant>
    </vt:vector>
  </HeadingPairs>
  <TitlesOfParts>
    <vt:vector size="116" baseType="lpstr">
      <vt:lpstr>黑体</vt:lpstr>
      <vt:lpstr>华文琥珀</vt:lpstr>
      <vt:lpstr>华文隶书</vt:lpstr>
      <vt:lpstr>隶书</vt:lpstr>
      <vt:lpstr>宋体</vt:lpstr>
      <vt:lpstr>Arial</vt:lpstr>
      <vt:lpstr>Arial Narrow</vt:lpstr>
      <vt:lpstr>Calibri</vt:lpstr>
      <vt:lpstr>Calibri Light</vt:lpstr>
      <vt:lpstr>Gill Sans</vt:lpstr>
      <vt:lpstr>Helvetica</vt:lpstr>
      <vt:lpstr>Symbol</vt:lpstr>
      <vt:lpstr>Wingdings</vt:lpstr>
      <vt:lpstr>Office 主题</vt:lpstr>
      <vt:lpstr>函数式编程原理  Lecture 3</vt:lpstr>
      <vt:lpstr>上节课内容回顾</vt:lpstr>
      <vt:lpstr>声明的作用域</vt:lpstr>
      <vt:lpstr>模式(Patterns)</vt:lpstr>
      <vt:lpstr>模式匹配</vt:lpstr>
      <vt:lpstr>PowerPoint 演示文稿</vt:lpstr>
      <vt:lpstr>模式匹配举例： eval [2,4] </vt:lpstr>
      <vt:lpstr>模式匹配举例：eval</vt:lpstr>
      <vt:lpstr>值绑定</vt:lpstr>
      <vt:lpstr>求值符号的使用</vt:lpstr>
      <vt:lpstr>归纳法(Induction)</vt:lpstr>
      <vt:lpstr>简单归纳法(simple (mathematical) induction)</vt:lpstr>
      <vt:lpstr>用简单归纳法证明</vt:lpstr>
      <vt:lpstr>用简单归纳法证明</vt:lpstr>
      <vt:lpstr>用简单归纳法证明</vt:lpstr>
      <vt:lpstr>用简单归纳法证明</vt:lpstr>
      <vt:lpstr>用简单归纳法证明</vt:lpstr>
      <vt:lpstr>用简单归纳法证明</vt:lpstr>
      <vt:lpstr>简单归纳法的适用范围</vt:lpstr>
      <vt:lpstr>完全归纳法(complete (strong) induction)</vt:lpstr>
      <vt:lpstr>完全归纳法的适用范围</vt:lpstr>
      <vt:lpstr>用完全归纳法证明</vt:lpstr>
      <vt:lpstr>用完全归纳法证明</vt:lpstr>
      <vt:lpstr>用完全归纳法证明</vt:lpstr>
      <vt:lpstr>结构归纳法(structural induction)</vt:lpstr>
      <vt:lpstr>良基归纳法(well-founded induction)</vt:lpstr>
      <vt:lpstr>近似运行时间</vt:lpstr>
      <vt:lpstr>近似运行时间分析</vt:lpstr>
      <vt:lpstr>近似运行时间分析</vt:lpstr>
      <vt:lpstr>递推分析(recurrences)</vt:lpstr>
      <vt:lpstr>递推分析实例</vt:lpstr>
      <vt:lpstr>时间复杂度 (big-O)</vt:lpstr>
      <vt:lpstr>程序执行情况W(n)分析</vt:lpstr>
      <vt:lpstr>fastexp</vt:lpstr>
      <vt:lpstr>程序执行情况分析：Can it be faster？</vt:lpstr>
      <vt:lpstr>程序执行情况分析：Can it be faster？</vt:lpstr>
      <vt:lpstr>程序执行情况分析：Can it be faster？</vt:lpstr>
      <vt:lpstr>程序执行情况分析：Can it be faster？</vt:lpstr>
      <vt:lpstr>程序执行情况分析：Can it be faster？</vt:lpstr>
      <vt:lpstr>程序执行情况分析：Can it be faster？</vt:lpstr>
      <vt:lpstr>pow</vt:lpstr>
      <vt:lpstr>badpow</vt:lpstr>
      <vt:lpstr>fib</vt:lpstr>
      <vt:lpstr>整数的比较——compare</vt:lpstr>
      <vt:lpstr>整数的比较</vt:lpstr>
      <vt:lpstr>排序结果的判断——sorted</vt:lpstr>
      <vt:lpstr>插入排序</vt:lpstr>
      <vt:lpstr>整数的插入——ins</vt:lpstr>
      <vt:lpstr>PowerPoint 演示文稿</vt:lpstr>
      <vt:lpstr>PowerPoint 演示文稿</vt:lpstr>
      <vt:lpstr>用归纳法证明Ins函数的正确性</vt:lpstr>
      <vt:lpstr>插入排序——isort</vt:lpstr>
      <vt:lpstr>插入排序——isort</vt:lpstr>
      <vt:lpstr>插入排序——isort</vt:lpstr>
      <vt:lpstr>插入排序——isort</vt:lpstr>
      <vt:lpstr>插入排序——isort</vt:lpstr>
      <vt:lpstr>PowerPoint 演示文稿</vt:lpstr>
      <vt:lpstr>另一个插入排序——isort’</vt:lpstr>
      <vt:lpstr>归并排序</vt:lpstr>
      <vt:lpstr>善于使用帮助(helper)函数</vt:lpstr>
      <vt:lpstr>善于使用帮助(helper)函数</vt:lpstr>
      <vt:lpstr>善于使用帮助(helper)函数</vt:lpstr>
      <vt:lpstr>表的分割——split</vt:lpstr>
      <vt:lpstr>用归纳法证明split函数的正确性</vt:lpstr>
      <vt:lpstr>PowerPoint 演示文稿</vt:lpstr>
      <vt:lpstr>表的分割——split</vt:lpstr>
      <vt:lpstr>表的合并——merge</vt:lpstr>
      <vt:lpstr>用归纳法证明Merge函数的正确性</vt:lpstr>
      <vt:lpstr>PowerPoint 演示文稿</vt:lpstr>
      <vt:lpstr>开始使用帮助(helper)函数</vt:lpstr>
      <vt:lpstr>归并排序—— mergesort</vt:lpstr>
      <vt:lpstr>归并排序—— mergesort</vt:lpstr>
      <vt:lpstr>归并排序—— mergesort</vt:lpstr>
      <vt:lpstr>归并排序</vt:lpstr>
      <vt:lpstr>msort的正确性验证</vt:lpstr>
      <vt:lpstr>msort的正确性验证</vt:lpstr>
      <vt:lpstr>ML编程原则(principles)</vt:lpstr>
      <vt:lpstr>功能说明的作用 (the joy of specs)</vt:lpstr>
      <vt:lpstr>函数替换举例</vt:lpstr>
      <vt:lpstr>插入排序程序性能分析</vt:lpstr>
      <vt:lpstr>归并排序程序性能分析</vt:lpstr>
      <vt:lpstr>归并排序程序性能分析</vt:lpstr>
      <vt:lpstr>新的类型——tree</vt:lpstr>
      <vt:lpstr>树的基本术语</vt:lpstr>
      <vt:lpstr>树类型的模式表示与模式匹配</vt:lpstr>
      <vt:lpstr>树的结构归纳法推导过程</vt:lpstr>
      <vt:lpstr>树的大小—— size</vt:lpstr>
      <vt:lpstr>树的深度(高度)—— depth</vt:lpstr>
      <vt:lpstr>树的遍历</vt:lpstr>
      <vt:lpstr>树的遍历函数</vt:lpstr>
      <vt:lpstr>有序树(sorted trees)</vt:lpstr>
      <vt:lpstr>插入函数的移植</vt:lpstr>
      <vt:lpstr>树的拆分</vt:lpstr>
      <vt:lpstr>树的拆分</vt:lpstr>
      <vt:lpstr>程序的正确性验证</vt:lpstr>
      <vt:lpstr>树的合并</vt:lpstr>
      <vt:lpstr>树的归并排序</vt:lpstr>
      <vt:lpstr>程序的并行执行</vt:lpstr>
      <vt:lpstr>Ins函数的span</vt:lpstr>
      <vt:lpstr>SplitAt函数的span</vt:lpstr>
      <vt:lpstr>Merge函数的span</vt:lpstr>
      <vt:lpstr>Msort函数的span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函数式编程原理  Lecture 3</dc:title>
  <dc:creator/>
  <cp:lastModifiedBy>Gu Lin</cp:lastModifiedBy>
  <cp:revision>33</cp:revision>
  <dcterms:created xsi:type="dcterms:W3CDTF">2021-04-05T15:47:36Z</dcterms:created>
  <dcterms:modified xsi:type="dcterms:W3CDTF">2021-11-29T01:26:58Z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2052-3.3.1.5149</vt:lpwstr>
  </property>
</Properties>
</file>